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3C084-C3D9-4108-8705-B9DCCB20A85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23C0628-76E7-49C6-9587-ACA73E0DFB2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1.Единый стандарт  оценки труда учителя с 01.09.2013г.</a:t>
          </a:r>
          <a:endParaRPr lang="ru-RU" sz="2000" dirty="0">
            <a:solidFill>
              <a:schemeClr val="tx1"/>
            </a:solidFill>
          </a:endParaRPr>
        </a:p>
      </dgm:t>
    </dgm:pt>
    <dgm:pt modelId="{B10E60D4-06C5-4920-9E78-3C988E4E2857}" type="parTrans" cxnId="{12E5B851-ECCF-427C-875E-209378796FA0}">
      <dgm:prSet/>
      <dgm:spPr/>
      <dgm:t>
        <a:bodyPr/>
        <a:lstStyle/>
        <a:p>
          <a:endParaRPr lang="ru-RU"/>
        </a:p>
      </dgm:t>
    </dgm:pt>
    <dgm:pt modelId="{E22DED7A-2053-40A6-AE90-382A380C4A57}" type="sibTrans" cxnId="{12E5B851-ECCF-427C-875E-209378796FA0}">
      <dgm:prSet/>
      <dgm:spPr/>
      <dgm:t>
        <a:bodyPr/>
        <a:lstStyle/>
        <a:p>
          <a:endParaRPr lang="ru-RU"/>
        </a:p>
      </dgm:t>
    </dgm:pt>
    <dgm:pt modelId="{9E35859C-9179-4656-8AAE-65955D29CA4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2.Противоречие в индивидуальном поощрении  труда  учителей-предметников</a:t>
          </a:r>
          <a:endParaRPr lang="ru-RU" dirty="0">
            <a:solidFill>
              <a:schemeClr val="tx1"/>
            </a:solidFill>
          </a:endParaRPr>
        </a:p>
      </dgm:t>
    </dgm:pt>
    <dgm:pt modelId="{6E77C1CD-5AD1-4E0E-84B3-4576821C7933}" type="parTrans" cxnId="{340A16DB-706B-4828-B4C2-532BA7F452BA}">
      <dgm:prSet/>
      <dgm:spPr/>
      <dgm:t>
        <a:bodyPr/>
        <a:lstStyle/>
        <a:p>
          <a:endParaRPr lang="ru-RU"/>
        </a:p>
      </dgm:t>
    </dgm:pt>
    <dgm:pt modelId="{401346D6-27DA-4E6A-85E3-5BCD96412353}" type="sibTrans" cxnId="{340A16DB-706B-4828-B4C2-532BA7F452BA}">
      <dgm:prSet/>
      <dgm:spPr/>
      <dgm:t>
        <a:bodyPr/>
        <a:lstStyle/>
        <a:p>
          <a:endParaRPr lang="ru-RU"/>
        </a:p>
      </dgm:t>
    </dgm:pt>
    <dgm:pt modelId="{5C50E897-B1B0-4AEE-B1FC-D28E71F409F0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</a:rPr>
            <a:t>3.Разрешение противоречия в доработке закона трудовыми и профсоюзными организациями</a:t>
          </a:r>
          <a:endParaRPr lang="ru-RU" sz="2000" b="0" dirty="0">
            <a:solidFill>
              <a:schemeClr val="tx1"/>
            </a:solidFill>
          </a:endParaRPr>
        </a:p>
      </dgm:t>
    </dgm:pt>
    <dgm:pt modelId="{3C6F32D3-6E6B-45D6-8E54-7BEDAA1E9AE6}" type="parTrans" cxnId="{6263A1FE-2E31-44EA-BC65-D1FCBA3984E6}">
      <dgm:prSet/>
      <dgm:spPr/>
      <dgm:t>
        <a:bodyPr/>
        <a:lstStyle/>
        <a:p>
          <a:endParaRPr lang="ru-RU"/>
        </a:p>
      </dgm:t>
    </dgm:pt>
    <dgm:pt modelId="{1B10C099-2755-41E3-93DF-773C4AAC0FDF}" type="sibTrans" cxnId="{6263A1FE-2E31-44EA-BC65-D1FCBA3984E6}">
      <dgm:prSet/>
      <dgm:spPr/>
      <dgm:t>
        <a:bodyPr/>
        <a:lstStyle/>
        <a:p>
          <a:endParaRPr lang="ru-RU"/>
        </a:p>
      </dgm:t>
    </dgm:pt>
    <dgm:pt modelId="{BEFD2C28-A1F9-4157-9657-4C447AE367A0}" type="pres">
      <dgm:prSet presAssocID="{2F73C084-C3D9-4108-8705-B9DCCB20A856}" presName="compositeShape" presStyleCnt="0">
        <dgm:presLayoutVars>
          <dgm:chMax val="7"/>
          <dgm:dir/>
          <dgm:resizeHandles val="exact"/>
        </dgm:presLayoutVars>
      </dgm:prSet>
      <dgm:spPr/>
    </dgm:pt>
    <dgm:pt modelId="{5E50E842-B3E0-4718-8B92-46D32611D739}" type="pres">
      <dgm:prSet presAssocID="{2F73C084-C3D9-4108-8705-B9DCCB20A856}" presName="wedge1" presStyleLbl="node1" presStyleIdx="0" presStyleCnt="3"/>
      <dgm:spPr/>
      <dgm:t>
        <a:bodyPr/>
        <a:lstStyle/>
        <a:p>
          <a:endParaRPr lang="ru-RU"/>
        </a:p>
      </dgm:t>
    </dgm:pt>
    <dgm:pt modelId="{1DCF1C1E-CD72-48EE-AED2-907845969322}" type="pres">
      <dgm:prSet presAssocID="{2F73C084-C3D9-4108-8705-B9DCCB20A856}" presName="dummy1a" presStyleCnt="0"/>
      <dgm:spPr/>
    </dgm:pt>
    <dgm:pt modelId="{DDE618E6-4991-4326-AC78-F2D27CEDF6C6}" type="pres">
      <dgm:prSet presAssocID="{2F73C084-C3D9-4108-8705-B9DCCB20A856}" presName="dummy1b" presStyleCnt="0"/>
      <dgm:spPr/>
    </dgm:pt>
    <dgm:pt modelId="{71BD6613-E13B-4DE5-93EB-F49F6AB7B127}" type="pres">
      <dgm:prSet presAssocID="{2F73C084-C3D9-4108-8705-B9DCCB20A8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59F97-559D-4871-B820-158732C9ADE5}" type="pres">
      <dgm:prSet presAssocID="{2F73C084-C3D9-4108-8705-B9DCCB20A856}" presName="wedge2" presStyleLbl="node1" presStyleIdx="1" presStyleCnt="3"/>
      <dgm:spPr/>
      <dgm:t>
        <a:bodyPr/>
        <a:lstStyle/>
        <a:p>
          <a:endParaRPr lang="ru-RU"/>
        </a:p>
      </dgm:t>
    </dgm:pt>
    <dgm:pt modelId="{FEF4B916-71AB-485F-B997-74EB9659495C}" type="pres">
      <dgm:prSet presAssocID="{2F73C084-C3D9-4108-8705-B9DCCB20A856}" presName="dummy2a" presStyleCnt="0"/>
      <dgm:spPr/>
    </dgm:pt>
    <dgm:pt modelId="{8E19D985-B98E-478B-AA56-CA9C25397336}" type="pres">
      <dgm:prSet presAssocID="{2F73C084-C3D9-4108-8705-B9DCCB20A856}" presName="dummy2b" presStyleCnt="0"/>
      <dgm:spPr/>
    </dgm:pt>
    <dgm:pt modelId="{9905F25E-24C7-4B60-BDF4-438D58447419}" type="pres">
      <dgm:prSet presAssocID="{2F73C084-C3D9-4108-8705-B9DCCB20A8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C5CA-09E0-4F0D-ACFC-8C140F955588}" type="pres">
      <dgm:prSet presAssocID="{2F73C084-C3D9-4108-8705-B9DCCB20A856}" presName="wedge3" presStyleLbl="node1" presStyleIdx="2" presStyleCnt="3" custScaleX="101348" custScaleY="96383"/>
      <dgm:spPr/>
    </dgm:pt>
    <dgm:pt modelId="{9B5FE6A1-C0C5-49FC-9B0A-FCB507006AE9}" type="pres">
      <dgm:prSet presAssocID="{2F73C084-C3D9-4108-8705-B9DCCB20A856}" presName="dummy3a" presStyleCnt="0"/>
      <dgm:spPr/>
    </dgm:pt>
    <dgm:pt modelId="{2FF09F6C-C1B8-4DEC-9B2A-F72DC807EB8F}" type="pres">
      <dgm:prSet presAssocID="{2F73C084-C3D9-4108-8705-B9DCCB20A856}" presName="dummy3b" presStyleCnt="0"/>
      <dgm:spPr/>
    </dgm:pt>
    <dgm:pt modelId="{9D0774C7-BA67-4C52-A95C-886A7F6359D8}" type="pres">
      <dgm:prSet presAssocID="{2F73C084-C3D9-4108-8705-B9DCCB20A8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BF275E3-6766-4CAE-B126-1D34C61AF05F}" type="pres">
      <dgm:prSet presAssocID="{E22DED7A-2053-40A6-AE90-382A380C4A57}" presName="arrowWedge1" presStyleLbl="fgSibTrans2D1" presStyleIdx="0" presStyleCnt="3" custLinFactNeighborX="8924" custLinFactNeighborY="-79"/>
      <dgm:spPr/>
    </dgm:pt>
    <dgm:pt modelId="{21176FFC-FBCF-4F29-BD6D-71CCDA59AE4C}" type="pres">
      <dgm:prSet presAssocID="{401346D6-27DA-4E6A-85E3-5BCD96412353}" presName="arrowWedge2" presStyleLbl="fgSibTrans2D1" presStyleIdx="1" presStyleCnt="3" custLinFactNeighborX="-917" custLinFactNeighborY="7131"/>
      <dgm:spPr/>
    </dgm:pt>
    <dgm:pt modelId="{4D6F8673-9491-42EC-841A-34FE80F1CB67}" type="pres">
      <dgm:prSet presAssocID="{1B10C099-2755-41E3-93DF-773C4AAC0FDF}" presName="arrowWedge3" presStyleLbl="fgSibTrans2D1" presStyleIdx="2" presStyleCnt="3" custLinFactNeighborX="-2966" custLinFactNeighborY="-2686"/>
      <dgm:spPr/>
    </dgm:pt>
  </dgm:ptLst>
  <dgm:cxnLst>
    <dgm:cxn modelId="{6263A1FE-2E31-44EA-BC65-D1FCBA3984E6}" srcId="{2F73C084-C3D9-4108-8705-B9DCCB20A856}" destId="{5C50E897-B1B0-4AEE-B1FC-D28E71F409F0}" srcOrd="2" destOrd="0" parTransId="{3C6F32D3-6E6B-45D6-8E54-7BEDAA1E9AE6}" sibTransId="{1B10C099-2755-41E3-93DF-773C4AAC0FDF}"/>
    <dgm:cxn modelId="{340A16DB-706B-4828-B4C2-532BA7F452BA}" srcId="{2F73C084-C3D9-4108-8705-B9DCCB20A856}" destId="{9E35859C-9179-4656-8AAE-65955D29CA41}" srcOrd="1" destOrd="0" parTransId="{6E77C1CD-5AD1-4E0E-84B3-4576821C7933}" sibTransId="{401346D6-27DA-4E6A-85E3-5BCD96412353}"/>
    <dgm:cxn modelId="{12E5B851-ECCF-427C-875E-209378796FA0}" srcId="{2F73C084-C3D9-4108-8705-B9DCCB20A856}" destId="{F23C0628-76E7-49C6-9587-ACA73E0DFB27}" srcOrd="0" destOrd="0" parTransId="{B10E60D4-06C5-4920-9E78-3C988E4E2857}" sibTransId="{E22DED7A-2053-40A6-AE90-382A380C4A57}"/>
    <dgm:cxn modelId="{AA29CB69-053A-4B14-9F85-FC02F952B27E}" type="presOf" srcId="{F23C0628-76E7-49C6-9587-ACA73E0DFB27}" destId="{5E50E842-B3E0-4718-8B92-46D32611D739}" srcOrd="0" destOrd="0" presId="urn:microsoft.com/office/officeart/2005/8/layout/cycle8"/>
    <dgm:cxn modelId="{21825269-01C7-46A9-B0F2-D203572EE4BC}" type="presOf" srcId="{F23C0628-76E7-49C6-9587-ACA73E0DFB27}" destId="{71BD6613-E13B-4DE5-93EB-F49F6AB7B127}" srcOrd="1" destOrd="0" presId="urn:microsoft.com/office/officeart/2005/8/layout/cycle8"/>
    <dgm:cxn modelId="{7B5C4961-0420-4939-8B6F-C462270EEBAD}" type="presOf" srcId="{9E35859C-9179-4656-8AAE-65955D29CA41}" destId="{30659F97-559D-4871-B820-158732C9ADE5}" srcOrd="0" destOrd="0" presId="urn:microsoft.com/office/officeart/2005/8/layout/cycle8"/>
    <dgm:cxn modelId="{B54194DB-C702-42CD-BDEC-F341EB0CC2FA}" type="presOf" srcId="{5C50E897-B1B0-4AEE-B1FC-D28E71F409F0}" destId="{9D0774C7-BA67-4C52-A95C-886A7F6359D8}" srcOrd="1" destOrd="0" presId="urn:microsoft.com/office/officeart/2005/8/layout/cycle8"/>
    <dgm:cxn modelId="{23AA7929-AD64-4D24-B63D-DDB967C0DEDE}" type="presOf" srcId="{5C50E897-B1B0-4AEE-B1FC-D28E71F409F0}" destId="{1A79C5CA-09E0-4F0D-ACFC-8C140F955588}" srcOrd="0" destOrd="0" presId="urn:microsoft.com/office/officeart/2005/8/layout/cycle8"/>
    <dgm:cxn modelId="{E503129E-F639-41C8-910F-3584831C96F6}" type="presOf" srcId="{9E35859C-9179-4656-8AAE-65955D29CA41}" destId="{9905F25E-24C7-4B60-BDF4-438D58447419}" srcOrd="1" destOrd="0" presId="urn:microsoft.com/office/officeart/2005/8/layout/cycle8"/>
    <dgm:cxn modelId="{88EDD696-C351-438F-8C84-3F48DECA3B2D}" type="presOf" srcId="{2F73C084-C3D9-4108-8705-B9DCCB20A856}" destId="{BEFD2C28-A1F9-4157-9657-4C447AE367A0}" srcOrd="0" destOrd="0" presId="urn:microsoft.com/office/officeart/2005/8/layout/cycle8"/>
    <dgm:cxn modelId="{EC296FEC-6642-46B2-BA1F-85C4158FEB23}" type="presParOf" srcId="{BEFD2C28-A1F9-4157-9657-4C447AE367A0}" destId="{5E50E842-B3E0-4718-8B92-46D32611D739}" srcOrd="0" destOrd="0" presId="urn:microsoft.com/office/officeart/2005/8/layout/cycle8"/>
    <dgm:cxn modelId="{7FFA51E9-8E07-40B7-A610-CD028FF82B46}" type="presParOf" srcId="{BEFD2C28-A1F9-4157-9657-4C447AE367A0}" destId="{1DCF1C1E-CD72-48EE-AED2-907845969322}" srcOrd="1" destOrd="0" presId="urn:microsoft.com/office/officeart/2005/8/layout/cycle8"/>
    <dgm:cxn modelId="{69FB0AB0-CD19-418F-B241-D314B7B16080}" type="presParOf" srcId="{BEFD2C28-A1F9-4157-9657-4C447AE367A0}" destId="{DDE618E6-4991-4326-AC78-F2D27CEDF6C6}" srcOrd="2" destOrd="0" presId="urn:microsoft.com/office/officeart/2005/8/layout/cycle8"/>
    <dgm:cxn modelId="{B1DCDCA8-8D03-48D4-9514-F42B228F717E}" type="presParOf" srcId="{BEFD2C28-A1F9-4157-9657-4C447AE367A0}" destId="{71BD6613-E13B-4DE5-93EB-F49F6AB7B127}" srcOrd="3" destOrd="0" presId="urn:microsoft.com/office/officeart/2005/8/layout/cycle8"/>
    <dgm:cxn modelId="{12261DB6-94B8-46B5-8058-ED70AFFA02FD}" type="presParOf" srcId="{BEFD2C28-A1F9-4157-9657-4C447AE367A0}" destId="{30659F97-559D-4871-B820-158732C9ADE5}" srcOrd="4" destOrd="0" presId="urn:microsoft.com/office/officeart/2005/8/layout/cycle8"/>
    <dgm:cxn modelId="{884A5920-DCB8-467D-85AA-52E0C2AEA1CD}" type="presParOf" srcId="{BEFD2C28-A1F9-4157-9657-4C447AE367A0}" destId="{FEF4B916-71AB-485F-B997-74EB9659495C}" srcOrd="5" destOrd="0" presId="urn:microsoft.com/office/officeart/2005/8/layout/cycle8"/>
    <dgm:cxn modelId="{230FAC39-F038-4C96-BAC5-40A9459FCB26}" type="presParOf" srcId="{BEFD2C28-A1F9-4157-9657-4C447AE367A0}" destId="{8E19D985-B98E-478B-AA56-CA9C25397336}" srcOrd="6" destOrd="0" presId="urn:microsoft.com/office/officeart/2005/8/layout/cycle8"/>
    <dgm:cxn modelId="{0AF62A61-55FB-417C-BF6E-9597E8CC6AA5}" type="presParOf" srcId="{BEFD2C28-A1F9-4157-9657-4C447AE367A0}" destId="{9905F25E-24C7-4B60-BDF4-438D58447419}" srcOrd="7" destOrd="0" presId="urn:microsoft.com/office/officeart/2005/8/layout/cycle8"/>
    <dgm:cxn modelId="{3130051C-CFFC-44D6-B562-E569F2FB50D7}" type="presParOf" srcId="{BEFD2C28-A1F9-4157-9657-4C447AE367A0}" destId="{1A79C5CA-09E0-4F0D-ACFC-8C140F955588}" srcOrd="8" destOrd="0" presId="urn:microsoft.com/office/officeart/2005/8/layout/cycle8"/>
    <dgm:cxn modelId="{F1ED31D6-F78E-4775-9AFC-D464A1B7B4FD}" type="presParOf" srcId="{BEFD2C28-A1F9-4157-9657-4C447AE367A0}" destId="{9B5FE6A1-C0C5-49FC-9B0A-FCB507006AE9}" srcOrd="9" destOrd="0" presId="urn:microsoft.com/office/officeart/2005/8/layout/cycle8"/>
    <dgm:cxn modelId="{3859DE17-4D70-47A9-8637-6969933801B1}" type="presParOf" srcId="{BEFD2C28-A1F9-4157-9657-4C447AE367A0}" destId="{2FF09F6C-C1B8-4DEC-9B2A-F72DC807EB8F}" srcOrd="10" destOrd="0" presId="urn:microsoft.com/office/officeart/2005/8/layout/cycle8"/>
    <dgm:cxn modelId="{9D2A528D-0B52-483D-9862-5D619E33D7BF}" type="presParOf" srcId="{BEFD2C28-A1F9-4157-9657-4C447AE367A0}" destId="{9D0774C7-BA67-4C52-A95C-886A7F6359D8}" srcOrd="11" destOrd="0" presId="urn:microsoft.com/office/officeart/2005/8/layout/cycle8"/>
    <dgm:cxn modelId="{333C9B85-AD2F-4D52-AC3E-1CAF0ECCEA57}" type="presParOf" srcId="{BEFD2C28-A1F9-4157-9657-4C447AE367A0}" destId="{1BF275E3-6766-4CAE-B126-1D34C61AF05F}" srcOrd="12" destOrd="0" presId="urn:microsoft.com/office/officeart/2005/8/layout/cycle8"/>
    <dgm:cxn modelId="{64E0339E-42ED-4697-8AE3-F3A5D9D8E5CB}" type="presParOf" srcId="{BEFD2C28-A1F9-4157-9657-4C447AE367A0}" destId="{21176FFC-FBCF-4F29-BD6D-71CCDA59AE4C}" srcOrd="13" destOrd="0" presId="urn:microsoft.com/office/officeart/2005/8/layout/cycle8"/>
    <dgm:cxn modelId="{50CE9D7F-93EA-4E64-BD95-9CDE9DD31382}" type="presParOf" srcId="{BEFD2C28-A1F9-4157-9657-4C447AE367A0}" destId="{4D6F8673-9491-42EC-841A-34FE80F1CB67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69612-5ADB-4AFB-89D5-5DA7ECD2A8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96A32-11EC-4A16-A297-65750227A8E9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5B289DB0-4E70-4D36-ACE4-39261734768F}" type="parTrans" cxnId="{8DB880D7-6590-40C7-89F3-68C5E9B65D36}">
      <dgm:prSet/>
      <dgm:spPr/>
      <dgm:t>
        <a:bodyPr/>
        <a:lstStyle/>
        <a:p>
          <a:endParaRPr lang="ru-RU"/>
        </a:p>
      </dgm:t>
    </dgm:pt>
    <dgm:pt modelId="{730BDB75-853A-4575-A85D-1B65E49ABAC0}" type="sibTrans" cxnId="{8DB880D7-6590-40C7-89F3-68C5E9B65D36}">
      <dgm:prSet/>
      <dgm:spPr/>
      <dgm:t>
        <a:bodyPr/>
        <a:lstStyle/>
        <a:p>
          <a:endParaRPr lang="ru-RU"/>
        </a:p>
      </dgm:t>
    </dgm:pt>
    <dgm:pt modelId="{E3982EFD-987D-410F-9CDB-BE1B8841660D}">
      <dgm:prSet phldrT="[Текст]"/>
      <dgm:spPr/>
      <dgm:t>
        <a:bodyPr/>
        <a:lstStyle/>
        <a:p>
          <a:r>
            <a:rPr lang="ru-RU" dirty="0" smtClean="0"/>
            <a:t>Выбор учителей для изучения вопроса ПСП (10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974DB255-912F-488B-95DB-CA7F2029C880}" type="parTrans" cxnId="{00CD8B19-24EA-49BA-A8A9-F2D2FBC42794}">
      <dgm:prSet/>
      <dgm:spPr/>
      <dgm:t>
        <a:bodyPr/>
        <a:lstStyle/>
        <a:p>
          <a:endParaRPr lang="ru-RU"/>
        </a:p>
      </dgm:t>
    </dgm:pt>
    <dgm:pt modelId="{1F3D267C-8CE5-49D3-9F30-E22E6D8EF581}" type="sibTrans" cxnId="{00CD8B19-24EA-49BA-A8A9-F2D2FBC42794}">
      <dgm:prSet/>
      <dgm:spPr/>
      <dgm:t>
        <a:bodyPr/>
        <a:lstStyle/>
        <a:p>
          <a:endParaRPr lang="ru-RU"/>
        </a:p>
      </dgm:t>
    </dgm:pt>
    <dgm:pt modelId="{7AF271FC-BB52-4AAC-B872-1A701144AE24}">
      <dgm:prSet phldrT="[Текст]"/>
      <dgm:spPr/>
      <dgm:t>
        <a:bodyPr/>
        <a:lstStyle/>
        <a:p>
          <a:r>
            <a:rPr lang="ru-RU" dirty="0" smtClean="0"/>
            <a:t>Подготовка сообщения в творческой группе (5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22658804-B6D1-4335-BD14-E163F94C70CA}" type="parTrans" cxnId="{315E7C66-35DE-4EE3-8DE8-D63B110E8934}">
      <dgm:prSet/>
      <dgm:spPr/>
      <dgm:t>
        <a:bodyPr/>
        <a:lstStyle/>
        <a:p>
          <a:endParaRPr lang="ru-RU"/>
        </a:p>
      </dgm:t>
    </dgm:pt>
    <dgm:pt modelId="{C587BDAA-F26C-4A00-B45D-52A7729470A4}" type="sibTrans" cxnId="{315E7C66-35DE-4EE3-8DE8-D63B110E8934}">
      <dgm:prSet/>
      <dgm:spPr/>
      <dgm:t>
        <a:bodyPr/>
        <a:lstStyle/>
        <a:p>
          <a:endParaRPr lang="ru-RU"/>
        </a:p>
      </dgm:t>
    </dgm:pt>
    <dgm:pt modelId="{B88A08F9-8570-427C-9BAC-32422E595A13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E428B2B9-9B47-4A70-9053-131ACDF3F5AB}" type="parTrans" cxnId="{3E209DDE-9937-484F-896A-19AB6FD79513}">
      <dgm:prSet/>
      <dgm:spPr/>
      <dgm:t>
        <a:bodyPr/>
        <a:lstStyle/>
        <a:p>
          <a:endParaRPr lang="ru-RU"/>
        </a:p>
      </dgm:t>
    </dgm:pt>
    <dgm:pt modelId="{D85C2E19-BA39-43A0-961E-C4B9DE67AFC7}" type="sibTrans" cxnId="{3E209DDE-9937-484F-896A-19AB6FD79513}">
      <dgm:prSet/>
      <dgm:spPr/>
      <dgm:t>
        <a:bodyPr/>
        <a:lstStyle/>
        <a:p>
          <a:endParaRPr lang="ru-RU"/>
        </a:p>
      </dgm:t>
    </dgm:pt>
    <dgm:pt modelId="{8D2473CE-CEAB-4F22-B4AD-87502889B9F8}">
      <dgm:prSet phldrT="[Текст]"/>
      <dgm:spPr/>
      <dgm:t>
        <a:bodyPr/>
        <a:lstStyle/>
        <a:p>
          <a:r>
            <a:rPr lang="ru-RU" dirty="0" smtClean="0"/>
            <a:t>Участие в районной августовской конференции (4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D10A3E4F-5824-4457-971A-E734FBC8ABC7}" type="parTrans" cxnId="{E618377F-C0BC-421B-892E-926291C5D22C}">
      <dgm:prSet/>
      <dgm:spPr/>
      <dgm:t>
        <a:bodyPr/>
        <a:lstStyle/>
        <a:p>
          <a:endParaRPr lang="ru-RU"/>
        </a:p>
      </dgm:t>
    </dgm:pt>
    <dgm:pt modelId="{BFCFA432-B352-4B80-A041-E2F3573A69B4}" type="sibTrans" cxnId="{E618377F-C0BC-421B-892E-926291C5D22C}">
      <dgm:prSet/>
      <dgm:spPr/>
      <dgm:t>
        <a:bodyPr/>
        <a:lstStyle/>
        <a:p>
          <a:endParaRPr lang="ru-RU"/>
        </a:p>
      </dgm:t>
    </dgm:pt>
    <dgm:pt modelId="{ED2E1275-7415-48C7-831C-AD7CF941580E}">
      <dgm:prSet phldrT="[Текст]"/>
      <dgm:spPr/>
      <dgm:t>
        <a:bodyPr/>
        <a:lstStyle/>
        <a:p>
          <a:r>
            <a:rPr lang="ru-RU" dirty="0" smtClean="0"/>
            <a:t>Подготовка и проведение педагогического совета школы (7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C029A105-B778-4E9C-B938-D99CBD9C89A0}" type="parTrans" cxnId="{4B192F8C-69C6-437A-B2D9-A5487D90E78A}">
      <dgm:prSet/>
      <dgm:spPr/>
      <dgm:t>
        <a:bodyPr/>
        <a:lstStyle/>
        <a:p>
          <a:endParaRPr lang="ru-RU"/>
        </a:p>
      </dgm:t>
    </dgm:pt>
    <dgm:pt modelId="{A9AF38E5-A6AE-4B3C-8913-AEB8216C8620}" type="sibTrans" cxnId="{4B192F8C-69C6-437A-B2D9-A5487D90E78A}">
      <dgm:prSet/>
      <dgm:spPr/>
      <dgm:t>
        <a:bodyPr/>
        <a:lstStyle/>
        <a:p>
          <a:endParaRPr lang="ru-RU"/>
        </a:p>
      </dgm:t>
    </dgm:pt>
    <dgm:pt modelId="{F1844603-8315-42B0-8D20-9906A52D9FE4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5BAB5BF3-5490-4870-91BC-0638CEB3C09A}" type="parTrans" cxnId="{863B1EE1-0323-4D32-887E-6B37A57878F1}">
      <dgm:prSet/>
      <dgm:spPr/>
      <dgm:t>
        <a:bodyPr/>
        <a:lstStyle/>
        <a:p>
          <a:endParaRPr lang="ru-RU"/>
        </a:p>
      </dgm:t>
    </dgm:pt>
    <dgm:pt modelId="{C544262A-3528-429A-8D52-B864B194F3AA}" type="sibTrans" cxnId="{863B1EE1-0323-4D32-887E-6B37A57878F1}">
      <dgm:prSet/>
      <dgm:spPr/>
      <dgm:t>
        <a:bodyPr/>
        <a:lstStyle/>
        <a:p>
          <a:endParaRPr lang="ru-RU"/>
        </a:p>
      </dgm:t>
    </dgm:pt>
    <dgm:pt modelId="{6E30F50F-7493-4E74-98C6-8E2317EE5A0C}">
      <dgm:prSet phldrT="[Текст]"/>
      <dgm:spPr/>
      <dgm:t>
        <a:bodyPr/>
        <a:lstStyle/>
        <a:p>
          <a:r>
            <a:rPr lang="ru-RU" dirty="0" smtClean="0"/>
            <a:t>Участие в конкурсе «Учитель года 2013» (1 </a:t>
          </a:r>
          <a:r>
            <a:rPr lang="ru-RU" dirty="0" err="1" smtClean="0"/>
            <a:t>уч</a:t>
          </a:r>
          <a:r>
            <a:rPr lang="ru-RU" dirty="0" smtClean="0"/>
            <a:t>.)</a:t>
          </a:r>
          <a:endParaRPr lang="ru-RU" dirty="0"/>
        </a:p>
      </dgm:t>
    </dgm:pt>
    <dgm:pt modelId="{B8309D47-0740-4C30-96CA-A471499E69F7}" type="parTrans" cxnId="{BA079B2C-E275-48A4-85FD-CE6BD8EEAC0F}">
      <dgm:prSet/>
      <dgm:spPr/>
      <dgm:t>
        <a:bodyPr/>
        <a:lstStyle/>
        <a:p>
          <a:endParaRPr lang="ru-RU"/>
        </a:p>
      </dgm:t>
    </dgm:pt>
    <dgm:pt modelId="{BD16ADFF-29EA-4B9F-959D-736E090CDCC4}" type="sibTrans" cxnId="{BA079B2C-E275-48A4-85FD-CE6BD8EEAC0F}">
      <dgm:prSet/>
      <dgm:spPr/>
      <dgm:t>
        <a:bodyPr/>
        <a:lstStyle/>
        <a:p>
          <a:endParaRPr lang="ru-RU"/>
        </a:p>
      </dgm:t>
    </dgm:pt>
    <dgm:pt modelId="{704CF79B-42CC-4D83-8207-2CB02CA5FBF2}">
      <dgm:prSet phldrT="[Текст]"/>
      <dgm:spPr/>
      <dgm:t>
        <a:bodyPr/>
        <a:lstStyle/>
        <a:p>
          <a:r>
            <a:rPr lang="ru-RU" dirty="0" smtClean="0"/>
            <a:t>Участие в конкурсе «Новой школе – современный учитель» ( 2 учителя)</a:t>
          </a:r>
          <a:endParaRPr lang="ru-RU" dirty="0"/>
        </a:p>
      </dgm:t>
    </dgm:pt>
    <dgm:pt modelId="{70B6A052-8916-4D85-9208-4FC03416E08E}" type="parTrans" cxnId="{F39AA417-DC96-4BF0-BEB7-D99656C17215}">
      <dgm:prSet/>
      <dgm:spPr/>
      <dgm:t>
        <a:bodyPr/>
        <a:lstStyle/>
        <a:p>
          <a:endParaRPr lang="ru-RU"/>
        </a:p>
      </dgm:t>
    </dgm:pt>
    <dgm:pt modelId="{D3E99E20-38DD-4F27-A09B-C02C4548BCA3}" type="sibTrans" cxnId="{F39AA417-DC96-4BF0-BEB7-D99656C17215}">
      <dgm:prSet/>
      <dgm:spPr/>
      <dgm:t>
        <a:bodyPr/>
        <a:lstStyle/>
        <a:p>
          <a:endParaRPr lang="ru-RU"/>
        </a:p>
      </dgm:t>
    </dgm:pt>
    <dgm:pt modelId="{7B23B55F-FC7C-4E13-B18C-FE5CEEC56F2B}" type="pres">
      <dgm:prSet presAssocID="{86969612-5ADB-4AFB-89D5-5DA7ECD2A860}" presName="linearFlow" presStyleCnt="0">
        <dgm:presLayoutVars>
          <dgm:dir/>
          <dgm:animLvl val="lvl"/>
          <dgm:resizeHandles val="exact"/>
        </dgm:presLayoutVars>
      </dgm:prSet>
      <dgm:spPr/>
    </dgm:pt>
    <dgm:pt modelId="{155EA210-E837-49AA-9A0B-8C2ACB3A7060}" type="pres">
      <dgm:prSet presAssocID="{BFF96A32-11EC-4A16-A297-65750227A8E9}" presName="composite" presStyleCnt="0"/>
      <dgm:spPr/>
    </dgm:pt>
    <dgm:pt modelId="{0D4FDFE0-1B17-4CD4-A1D1-D7ABF443EEDD}" type="pres">
      <dgm:prSet presAssocID="{BFF96A32-11EC-4A16-A297-65750227A8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50E429D-5371-49D2-B5AD-D41EE64E62CC}" type="pres">
      <dgm:prSet presAssocID="{BFF96A32-11EC-4A16-A297-65750227A8E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12B50-6BA3-4C27-83AC-8EBA388FDFE7}" type="pres">
      <dgm:prSet presAssocID="{730BDB75-853A-4575-A85D-1B65E49ABAC0}" presName="sp" presStyleCnt="0"/>
      <dgm:spPr/>
    </dgm:pt>
    <dgm:pt modelId="{180DD331-C876-4D2D-A69A-DB811CF15CD7}" type="pres">
      <dgm:prSet presAssocID="{B88A08F9-8570-427C-9BAC-32422E595A13}" presName="composite" presStyleCnt="0"/>
      <dgm:spPr/>
    </dgm:pt>
    <dgm:pt modelId="{BC943640-C6BC-416A-B8D7-31FB33597DFD}" type="pres">
      <dgm:prSet presAssocID="{B88A08F9-8570-427C-9BAC-32422E595A1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E9D848-38FE-46B7-8369-655A626507B9}" type="pres">
      <dgm:prSet presAssocID="{B88A08F9-8570-427C-9BAC-32422E595A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3550-76CA-4310-9945-E84665AC0894}" type="pres">
      <dgm:prSet presAssocID="{D85C2E19-BA39-43A0-961E-C4B9DE67AFC7}" presName="sp" presStyleCnt="0"/>
      <dgm:spPr/>
    </dgm:pt>
    <dgm:pt modelId="{A1721244-3510-4722-A3C5-A0CBAB635749}" type="pres">
      <dgm:prSet presAssocID="{F1844603-8315-42B0-8D20-9906A52D9FE4}" presName="composite" presStyleCnt="0"/>
      <dgm:spPr/>
    </dgm:pt>
    <dgm:pt modelId="{9EA72347-3CA7-4DBD-913E-C5C424FFEBB4}" type="pres">
      <dgm:prSet presAssocID="{F1844603-8315-42B0-8D20-9906A52D9FE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C9C3974-1344-4240-B8A9-31A95FBD61B2}" type="pres">
      <dgm:prSet presAssocID="{F1844603-8315-42B0-8D20-9906A52D9FE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63B1EE1-0323-4D32-887E-6B37A57878F1}" srcId="{86969612-5ADB-4AFB-89D5-5DA7ECD2A860}" destId="{F1844603-8315-42B0-8D20-9906A52D9FE4}" srcOrd="2" destOrd="0" parTransId="{5BAB5BF3-5490-4870-91BC-0638CEB3C09A}" sibTransId="{C544262A-3528-429A-8D52-B864B194F3AA}"/>
    <dgm:cxn modelId="{F39AA417-DC96-4BF0-BEB7-D99656C17215}" srcId="{F1844603-8315-42B0-8D20-9906A52D9FE4}" destId="{704CF79B-42CC-4D83-8207-2CB02CA5FBF2}" srcOrd="1" destOrd="0" parTransId="{70B6A052-8916-4D85-9208-4FC03416E08E}" sibTransId="{D3E99E20-38DD-4F27-A09B-C02C4548BCA3}"/>
    <dgm:cxn modelId="{B6568CFB-C8DA-4208-9ACA-D2F2587DF63A}" type="presOf" srcId="{704CF79B-42CC-4D83-8207-2CB02CA5FBF2}" destId="{1C9C3974-1344-4240-B8A9-31A95FBD61B2}" srcOrd="0" destOrd="1" presId="urn:microsoft.com/office/officeart/2005/8/layout/chevron2"/>
    <dgm:cxn modelId="{5823C6A7-F7E1-43C1-B930-35BD13BAF1FE}" type="presOf" srcId="{86969612-5ADB-4AFB-89D5-5DA7ECD2A860}" destId="{7B23B55F-FC7C-4E13-B18C-FE5CEEC56F2B}" srcOrd="0" destOrd="0" presId="urn:microsoft.com/office/officeart/2005/8/layout/chevron2"/>
    <dgm:cxn modelId="{4B192F8C-69C6-437A-B2D9-A5487D90E78A}" srcId="{B88A08F9-8570-427C-9BAC-32422E595A13}" destId="{ED2E1275-7415-48C7-831C-AD7CF941580E}" srcOrd="1" destOrd="0" parTransId="{C029A105-B778-4E9C-B938-D99CBD9C89A0}" sibTransId="{A9AF38E5-A6AE-4B3C-8913-AEB8216C8620}"/>
    <dgm:cxn modelId="{5E2040C4-29E8-44A5-826F-D8C860929609}" type="presOf" srcId="{F1844603-8315-42B0-8D20-9906A52D9FE4}" destId="{9EA72347-3CA7-4DBD-913E-C5C424FFEBB4}" srcOrd="0" destOrd="0" presId="urn:microsoft.com/office/officeart/2005/8/layout/chevron2"/>
    <dgm:cxn modelId="{315E7C66-35DE-4EE3-8DE8-D63B110E8934}" srcId="{BFF96A32-11EC-4A16-A297-65750227A8E9}" destId="{7AF271FC-BB52-4AAC-B872-1A701144AE24}" srcOrd="1" destOrd="0" parTransId="{22658804-B6D1-4335-BD14-E163F94C70CA}" sibTransId="{C587BDAA-F26C-4A00-B45D-52A7729470A4}"/>
    <dgm:cxn modelId="{8DB880D7-6590-40C7-89F3-68C5E9B65D36}" srcId="{86969612-5ADB-4AFB-89D5-5DA7ECD2A860}" destId="{BFF96A32-11EC-4A16-A297-65750227A8E9}" srcOrd="0" destOrd="0" parTransId="{5B289DB0-4E70-4D36-ACE4-39261734768F}" sibTransId="{730BDB75-853A-4575-A85D-1B65E49ABAC0}"/>
    <dgm:cxn modelId="{5E7912D1-6AA8-4FE0-B6FD-46D14B673BA1}" type="presOf" srcId="{B88A08F9-8570-427C-9BAC-32422E595A13}" destId="{BC943640-C6BC-416A-B8D7-31FB33597DFD}" srcOrd="0" destOrd="0" presId="urn:microsoft.com/office/officeart/2005/8/layout/chevron2"/>
    <dgm:cxn modelId="{656AF9C3-174B-4A09-854A-D43AE66DA11F}" type="presOf" srcId="{ED2E1275-7415-48C7-831C-AD7CF941580E}" destId="{4FE9D848-38FE-46B7-8369-655A626507B9}" srcOrd="0" destOrd="1" presId="urn:microsoft.com/office/officeart/2005/8/layout/chevron2"/>
    <dgm:cxn modelId="{BB872A29-0EF3-4EC9-856B-4DF86CA41410}" type="presOf" srcId="{E3982EFD-987D-410F-9CDB-BE1B8841660D}" destId="{F50E429D-5371-49D2-B5AD-D41EE64E62CC}" srcOrd="0" destOrd="0" presId="urn:microsoft.com/office/officeart/2005/8/layout/chevron2"/>
    <dgm:cxn modelId="{00CD8B19-24EA-49BA-A8A9-F2D2FBC42794}" srcId="{BFF96A32-11EC-4A16-A297-65750227A8E9}" destId="{E3982EFD-987D-410F-9CDB-BE1B8841660D}" srcOrd="0" destOrd="0" parTransId="{974DB255-912F-488B-95DB-CA7F2029C880}" sibTransId="{1F3D267C-8CE5-49D3-9F30-E22E6D8EF581}"/>
    <dgm:cxn modelId="{BA079B2C-E275-48A4-85FD-CE6BD8EEAC0F}" srcId="{F1844603-8315-42B0-8D20-9906A52D9FE4}" destId="{6E30F50F-7493-4E74-98C6-8E2317EE5A0C}" srcOrd="0" destOrd="0" parTransId="{B8309D47-0740-4C30-96CA-A471499E69F7}" sibTransId="{BD16ADFF-29EA-4B9F-959D-736E090CDCC4}"/>
    <dgm:cxn modelId="{ACE99005-5A4E-4DF5-9F5C-80DC88C988B8}" type="presOf" srcId="{6E30F50F-7493-4E74-98C6-8E2317EE5A0C}" destId="{1C9C3974-1344-4240-B8A9-31A95FBD61B2}" srcOrd="0" destOrd="0" presId="urn:microsoft.com/office/officeart/2005/8/layout/chevron2"/>
    <dgm:cxn modelId="{1B878FCF-6F7B-44DF-8007-279C77BDF4DD}" type="presOf" srcId="{BFF96A32-11EC-4A16-A297-65750227A8E9}" destId="{0D4FDFE0-1B17-4CD4-A1D1-D7ABF443EEDD}" srcOrd="0" destOrd="0" presId="urn:microsoft.com/office/officeart/2005/8/layout/chevron2"/>
    <dgm:cxn modelId="{E618377F-C0BC-421B-892E-926291C5D22C}" srcId="{B88A08F9-8570-427C-9BAC-32422E595A13}" destId="{8D2473CE-CEAB-4F22-B4AD-87502889B9F8}" srcOrd="0" destOrd="0" parTransId="{D10A3E4F-5824-4457-971A-E734FBC8ABC7}" sibTransId="{BFCFA432-B352-4B80-A041-E2F3573A69B4}"/>
    <dgm:cxn modelId="{9895B0FE-CF06-4103-8125-387CFA87D5EB}" type="presOf" srcId="{8D2473CE-CEAB-4F22-B4AD-87502889B9F8}" destId="{4FE9D848-38FE-46B7-8369-655A626507B9}" srcOrd="0" destOrd="0" presId="urn:microsoft.com/office/officeart/2005/8/layout/chevron2"/>
    <dgm:cxn modelId="{505C9BDF-349E-4ACE-A129-BCEB372BF02E}" type="presOf" srcId="{7AF271FC-BB52-4AAC-B872-1A701144AE24}" destId="{F50E429D-5371-49D2-B5AD-D41EE64E62CC}" srcOrd="0" destOrd="1" presId="urn:microsoft.com/office/officeart/2005/8/layout/chevron2"/>
    <dgm:cxn modelId="{3E209DDE-9937-484F-896A-19AB6FD79513}" srcId="{86969612-5ADB-4AFB-89D5-5DA7ECD2A860}" destId="{B88A08F9-8570-427C-9BAC-32422E595A13}" srcOrd="1" destOrd="0" parTransId="{E428B2B9-9B47-4A70-9053-131ACDF3F5AB}" sibTransId="{D85C2E19-BA39-43A0-961E-C4B9DE67AFC7}"/>
    <dgm:cxn modelId="{F1769813-C22F-412C-A394-3CA4F71CA428}" type="presParOf" srcId="{7B23B55F-FC7C-4E13-B18C-FE5CEEC56F2B}" destId="{155EA210-E837-49AA-9A0B-8C2ACB3A7060}" srcOrd="0" destOrd="0" presId="urn:microsoft.com/office/officeart/2005/8/layout/chevron2"/>
    <dgm:cxn modelId="{0CAFC346-9B69-4577-9D5F-A8D39E362123}" type="presParOf" srcId="{155EA210-E837-49AA-9A0B-8C2ACB3A7060}" destId="{0D4FDFE0-1B17-4CD4-A1D1-D7ABF443EEDD}" srcOrd="0" destOrd="0" presId="urn:microsoft.com/office/officeart/2005/8/layout/chevron2"/>
    <dgm:cxn modelId="{2F7AE12F-6A7C-4BDB-BE54-457D268E2D82}" type="presParOf" srcId="{155EA210-E837-49AA-9A0B-8C2ACB3A7060}" destId="{F50E429D-5371-49D2-B5AD-D41EE64E62CC}" srcOrd="1" destOrd="0" presId="urn:microsoft.com/office/officeart/2005/8/layout/chevron2"/>
    <dgm:cxn modelId="{C17620C0-F0FA-49C6-BC93-18F255A10481}" type="presParOf" srcId="{7B23B55F-FC7C-4E13-B18C-FE5CEEC56F2B}" destId="{C3412B50-6BA3-4C27-83AC-8EBA388FDFE7}" srcOrd="1" destOrd="0" presId="urn:microsoft.com/office/officeart/2005/8/layout/chevron2"/>
    <dgm:cxn modelId="{ADFD9F8C-6716-4F3D-BEEB-3EA9F8A240C5}" type="presParOf" srcId="{7B23B55F-FC7C-4E13-B18C-FE5CEEC56F2B}" destId="{180DD331-C876-4D2D-A69A-DB811CF15CD7}" srcOrd="2" destOrd="0" presId="urn:microsoft.com/office/officeart/2005/8/layout/chevron2"/>
    <dgm:cxn modelId="{4856043C-29DE-4B4F-AD68-BF2B4ED2588E}" type="presParOf" srcId="{180DD331-C876-4D2D-A69A-DB811CF15CD7}" destId="{BC943640-C6BC-416A-B8D7-31FB33597DFD}" srcOrd="0" destOrd="0" presId="urn:microsoft.com/office/officeart/2005/8/layout/chevron2"/>
    <dgm:cxn modelId="{AEB036E3-E245-4FF4-B195-4DBB0F581D17}" type="presParOf" srcId="{180DD331-C876-4D2D-A69A-DB811CF15CD7}" destId="{4FE9D848-38FE-46B7-8369-655A626507B9}" srcOrd="1" destOrd="0" presId="urn:microsoft.com/office/officeart/2005/8/layout/chevron2"/>
    <dgm:cxn modelId="{316D1517-8D9C-4AC8-BEBA-217A76D430B3}" type="presParOf" srcId="{7B23B55F-FC7C-4E13-B18C-FE5CEEC56F2B}" destId="{B5C13550-76CA-4310-9945-E84665AC0894}" srcOrd="3" destOrd="0" presId="urn:microsoft.com/office/officeart/2005/8/layout/chevron2"/>
    <dgm:cxn modelId="{B8226824-EE24-44E2-88D3-160A25031FF4}" type="presParOf" srcId="{7B23B55F-FC7C-4E13-B18C-FE5CEEC56F2B}" destId="{A1721244-3510-4722-A3C5-A0CBAB635749}" srcOrd="4" destOrd="0" presId="urn:microsoft.com/office/officeart/2005/8/layout/chevron2"/>
    <dgm:cxn modelId="{C005F74E-E5FD-4843-8AFA-F43495ACFFF9}" type="presParOf" srcId="{A1721244-3510-4722-A3C5-A0CBAB635749}" destId="{9EA72347-3CA7-4DBD-913E-C5C424FFEBB4}" srcOrd="0" destOrd="0" presId="urn:microsoft.com/office/officeart/2005/8/layout/chevron2"/>
    <dgm:cxn modelId="{A3EB98FB-3962-4E9D-B822-42F33E8F4934}" type="presParOf" srcId="{A1721244-3510-4722-A3C5-A0CBAB635749}" destId="{1C9C3974-1344-4240-B8A9-31A95FBD61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B28EF-A7A9-40FB-B3D7-740B5DB2F24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1159169-E002-493A-98A5-98F441BCAC8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Программа развития школы</a:t>
          </a:r>
          <a:endParaRPr lang="ru-RU" b="1" dirty="0">
            <a:solidFill>
              <a:srgbClr val="C00000"/>
            </a:solidFill>
          </a:endParaRPr>
        </a:p>
      </dgm:t>
    </dgm:pt>
    <dgm:pt modelId="{14F40C52-11AF-4A79-B9F4-74254F8BF873}" type="parTrans" cxnId="{C6B2C525-93EA-4216-970D-B81D85600847}">
      <dgm:prSet/>
      <dgm:spPr/>
      <dgm:t>
        <a:bodyPr/>
        <a:lstStyle/>
        <a:p>
          <a:endParaRPr lang="ru-RU"/>
        </a:p>
      </dgm:t>
    </dgm:pt>
    <dgm:pt modelId="{BA16DB7D-E8D1-4A35-BBF4-76DC9B237658}" type="sibTrans" cxnId="{C6B2C525-93EA-4216-970D-B81D85600847}">
      <dgm:prSet/>
      <dgm:spPr/>
      <dgm:t>
        <a:bodyPr/>
        <a:lstStyle/>
        <a:p>
          <a:endParaRPr lang="ru-RU"/>
        </a:p>
      </dgm:t>
    </dgm:pt>
    <dgm:pt modelId="{C1AEA755-DD0F-4176-B4ED-F46E67B3B59C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Требования ПСП</a:t>
          </a:r>
          <a:endParaRPr lang="ru-RU" b="1" dirty="0">
            <a:solidFill>
              <a:srgbClr val="C00000"/>
            </a:solidFill>
          </a:endParaRPr>
        </a:p>
      </dgm:t>
    </dgm:pt>
    <dgm:pt modelId="{EDE976D6-4BDE-48F2-A556-66AFF61AB5D0}" type="parTrans" cxnId="{035AD829-99E0-4544-83D0-5C3DF1AA9A89}">
      <dgm:prSet/>
      <dgm:spPr/>
      <dgm:t>
        <a:bodyPr/>
        <a:lstStyle/>
        <a:p>
          <a:endParaRPr lang="ru-RU"/>
        </a:p>
      </dgm:t>
    </dgm:pt>
    <dgm:pt modelId="{24385CB3-C80F-4CFF-9F2F-3E1A0043D03D}" type="sibTrans" cxnId="{035AD829-99E0-4544-83D0-5C3DF1AA9A89}">
      <dgm:prSet/>
      <dgm:spPr/>
      <dgm:t>
        <a:bodyPr/>
        <a:lstStyle/>
        <a:p>
          <a:endParaRPr lang="ru-RU"/>
        </a:p>
      </dgm:t>
    </dgm:pt>
    <dgm:pt modelId="{38908622-4D9C-41D5-9B82-F5526F0D79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Открытость </a:t>
          </a:r>
          <a:r>
            <a:rPr lang="ru-RU" sz="2000" b="1" dirty="0" smtClean="0">
              <a:solidFill>
                <a:srgbClr val="C00000"/>
              </a:solidFill>
            </a:rPr>
            <a:t>образования</a:t>
          </a:r>
          <a:endParaRPr lang="ru-RU" sz="2400" b="1" dirty="0">
            <a:solidFill>
              <a:srgbClr val="C00000"/>
            </a:solidFill>
          </a:endParaRPr>
        </a:p>
      </dgm:t>
    </dgm:pt>
    <dgm:pt modelId="{7BE89555-2987-43B0-BD3B-ED6285679B38}" type="parTrans" cxnId="{72BD1CE8-4673-4B4F-BED5-EB4B48EA11FA}">
      <dgm:prSet/>
      <dgm:spPr/>
      <dgm:t>
        <a:bodyPr/>
        <a:lstStyle/>
        <a:p>
          <a:endParaRPr lang="ru-RU"/>
        </a:p>
      </dgm:t>
    </dgm:pt>
    <dgm:pt modelId="{CBC7ABDE-5CEE-47D2-9467-DBED2612D82D}" type="sibTrans" cxnId="{72BD1CE8-4673-4B4F-BED5-EB4B48EA11FA}">
      <dgm:prSet/>
      <dgm:spPr/>
      <dgm:t>
        <a:bodyPr/>
        <a:lstStyle/>
        <a:p>
          <a:endParaRPr lang="ru-RU"/>
        </a:p>
      </dgm:t>
    </dgm:pt>
    <dgm:pt modelId="{6621A8A2-F315-42CA-9024-B19026B995BD}" type="pres">
      <dgm:prSet presAssocID="{33AB28EF-A7A9-40FB-B3D7-740B5DB2F24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F6AE0C4-B544-4125-AB9C-B3FDDEB40C48}" type="pres">
      <dgm:prSet presAssocID="{71159169-E002-493A-98A5-98F441BCAC81}" presName="gear1" presStyleLbl="node1" presStyleIdx="0" presStyleCnt="3" custScaleX="249860">
        <dgm:presLayoutVars>
          <dgm:chMax val="1"/>
          <dgm:bulletEnabled val="1"/>
        </dgm:presLayoutVars>
      </dgm:prSet>
      <dgm:spPr/>
    </dgm:pt>
    <dgm:pt modelId="{71140CA6-FFC4-4AE6-B117-3C0A109371AC}" type="pres">
      <dgm:prSet presAssocID="{71159169-E002-493A-98A5-98F441BCAC81}" presName="gear1srcNode" presStyleLbl="node1" presStyleIdx="0" presStyleCnt="3"/>
      <dgm:spPr/>
    </dgm:pt>
    <dgm:pt modelId="{A6379046-5080-44D9-8C6F-A8D98A5FA773}" type="pres">
      <dgm:prSet presAssocID="{71159169-E002-493A-98A5-98F441BCAC81}" presName="gear1dstNode" presStyleLbl="node1" presStyleIdx="0" presStyleCnt="3"/>
      <dgm:spPr/>
    </dgm:pt>
    <dgm:pt modelId="{B1B9AC9C-821C-45DA-A661-156A4EA16BF4}" type="pres">
      <dgm:prSet presAssocID="{C1AEA755-DD0F-4176-B4ED-F46E67B3B59C}" presName="gear2" presStyleLbl="node1" presStyleIdx="1" presStyleCnt="3" custScaleX="246181" custScaleY="152879" custLinFactX="-59331" custLinFactNeighborX="-100000" custLinFactNeighborY="-18216">
        <dgm:presLayoutVars>
          <dgm:chMax val="1"/>
          <dgm:bulletEnabled val="1"/>
        </dgm:presLayoutVars>
      </dgm:prSet>
      <dgm:spPr/>
    </dgm:pt>
    <dgm:pt modelId="{A432054D-D0F8-4572-B640-AC16F8B8862D}" type="pres">
      <dgm:prSet presAssocID="{C1AEA755-DD0F-4176-B4ED-F46E67B3B59C}" presName="gear2srcNode" presStyleLbl="node1" presStyleIdx="1" presStyleCnt="3"/>
      <dgm:spPr/>
    </dgm:pt>
    <dgm:pt modelId="{3DBD9957-E7B3-4D51-BDDB-AB6078552793}" type="pres">
      <dgm:prSet presAssocID="{C1AEA755-DD0F-4176-B4ED-F46E67B3B59C}" presName="gear2dstNode" presStyleLbl="node1" presStyleIdx="1" presStyleCnt="3"/>
      <dgm:spPr/>
    </dgm:pt>
    <dgm:pt modelId="{5BBE3817-C43C-4523-B2DD-07E6C7380EA5}" type="pres">
      <dgm:prSet presAssocID="{38908622-4D9C-41D5-9B82-F5526F0D791E}" presName="gear3" presStyleLbl="node1" presStyleIdx="2" presStyleCnt="3" custScaleX="233156" custScaleY="208333" custLinFactNeighborX="7326" custLinFactNeighborY="-24742"/>
      <dgm:spPr/>
      <dgm:t>
        <a:bodyPr/>
        <a:lstStyle/>
        <a:p>
          <a:endParaRPr lang="ru-RU"/>
        </a:p>
      </dgm:t>
    </dgm:pt>
    <dgm:pt modelId="{FD3AC311-D2B9-49FA-8DDC-5BC8F5F069AF}" type="pres">
      <dgm:prSet presAssocID="{38908622-4D9C-41D5-9B82-F5526F0D7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5641A-869F-44FE-B95D-3127777BF781}" type="pres">
      <dgm:prSet presAssocID="{38908622-4D9C-41D5-9B82-F5526F0D791E}" presName="gear3srcNode" presStyleLbl="node1" presStyleIdx="2" presStyleCnt="3"/>
      <dgm:spPr/>
    </dgm:pt>
    <dgm:pt modelId="{3D32EA08-5BA2-448B-A220-E8AA54D506EA}" type="pres">
      <dgm:prSet presAssocID="{38908622-4D9C-41D5-9B82-F5526F0D791E}" presName="gear3dstNode" presStyleLbl="node1" presStyleIdx="2" presStyleCnt="3"/>
      <dgm:spPr/>
    </dgm:pt>
    <dgm:pt modelId="{5F1F522F-F00D-4133-9886-12B127711B57}" type="pres">
      <dgm:prSet presAssocID="{BA16DB7D-E8D1-4A35-BBF4-76DC9B237658}" presName="connector1" presStyleLbl="sibTrans2D1" presStyleIdx="0" presStyleCnt="3"/>
      <dgm:spPr/>
    </dgm:pt>
    <dgm:pt modelId="{BF901942-EAD3-4E75-AA91-10E66AC3EECC}" type="pres">
      <dgm:prSet presAssocID="{24385CB3-C80F-4CFF-9F2F-3E1A0043D03D}" presName="connector2" presStyleLbl="sibTrans2D1" presStyleIdx="1" presStyleCnt="3"/>
      <dgm:spPr/>
    </dgm:pt>
    <dgm:pt modelId="{3DB185DF-9952-434F-8C74-ADFDEA0686A9}" type="pres">
      <dgm:prSet presAssocID="{CBC7ABDE-5CEE-47D2-9467-DBED2612D82D}" presName="connector3" presStyleLbl="sibTrans2D1" presStyleIdx="2" presStyleCnt="3"/>
      <dgm:spPr/>
    </dgm:pt>
  </dgm:ptLst>
  <dgm:cxnLst>
    <dgm:cxn modelId="{8C233718-BF1F-4CC3-9BEF-3AD70489B225}" type="presOf" srcId="{CBC7ABDE-5CEE-47D2-9467-DBED2612D82D}" destId="{3DB185DF-9952-434F-8C74-ADFDEA0686A9}" srcOrd="0" destOrd="0" presId="urn:microsoft.com/office/officeart/2005/8/layout/gear1"/>
    <dgm:cxn modelId="{5493561D-981E-41F6-8F51-F009C2BEF6B2}" type="presOf" srcId="{33AB28EF-A7A9-40FB-B3D7-740B5DB2F244}" destId="{6621A8A2-F315-42CA-9024-B19026B995BD}" srcOrd="0" destOrd="0" presId="urn:microsoft.com/office/officeart/2005/8/layout/gear1"/>
    <dgm:cxn modelId="{F8B3F3B4-BDB0-4637-A8FC-96F2C169AB41}" type="presOf" srcId="{24385CB3-C80F-4CFF-9F2F-3E1A0043D03D}" destId="{BF901942-EAD3-4E75-AA91-10E66AC3EECC}" srcOrd="0" destOrd="0" presId="urn:microsoft.com/office/officeart/2005/8/layout/gear1"/>
    <dgm:cxn modelId="{86227AD2-5320-471F-BA5F-7EB846A4CFCA}" type="presOf" srcId="{C1AEA755-DD0F-4176-B4ED-F46E67B3B59C}" destId="{3DBD9957-E7B3-4D51-BDDB-AB6078552793}" srcOrd="2" destOrd="0" presId="urn:microsoft.com/office/officeart/2005/8/layout/gear1"/>
    <dgm:cxn modelId="{2FBA192A-C494-469F-BD2E-111635F51EEF}" type="presOf" srcId="{71159169-E002-493A-98A5-98F441BCAC81}" destId="{71140CA6-FFC4-4AE6-B117-3C0A109371AC}" srcOrd="1" destOrd="0" presId="urn:microsoft.com/office/officeart/2005/8/layout/gear1"/>
    <dgm:cxn modelId="{1FCA8F6B-0616-4019-B6CC-EB361039F009}" type="presOf" srcId="{71159169-E002-493A-98A5-98F441BCAC81}" destId="{4F6AE0C4-B544-4125-AB9C-B3FDDEB40C48}" srcOrd="0" destOrd="0" presId="urn:microsoft.com/office/officeart/2005/8/layout/gear1"/>
    <dgm:cxn modelId="{C6B2C525-93EA-4216-970D-B81D85600847}" srcId="{33AB28EF-A7A9-40FB-B3D7-740B5DB2F244}" destId="{71159169-E002-493A-98A5-98F441BCAC81}" srcOrd="0" destOrd="0" parTransId="{14F40C52-11AF-4A79-B9F4-74254F8BF873}" sibTransId="{BA16DB7D-E8D1-4A35-BBF4-76DC9B237658}"/>
    <dgm:cxn modelId="{035AD829-99E0-4544-83D0-5C3DF1AA9A89}" srcId="{33AB28EF-A7A9-40FB-B3D7-740B5DB2F244}" destId="{C1AEA755-DD0F-4176-B4ED-F46E67B3B59C}" srcOrd="1" destOrd="0" parTransId="{EDE976D6-4BDE-48F2-A556-66AFF61AB5D0}" sibTransId="{24385CB3-C80F-4CFF-9F2F-3E1A0043D03D}"/>
    <dgm:cxn modelId="{E8360889-E4F0-4B5E-A0D4-6904D08480F8}" type="presOf" srcId="{C1AEA755-DD0F-4176-B4ED-F46E67B3B59C}" destId="{A432054D-D0F8-4572-B640-AC16F8B8862D}" srcOrd="1" destOrd="0" presId="urn:microsoft.com/office/officeart/2005/8/layout/gear1"/>
    <dgm:cxn modelId="{3875682F-F623-4F1D-BA72-33846028041F}" type="presOf" srcId="{38908622-4D9C-41D5-9B82-F5526F0D791E}" destId="{3D32EA08-5BA2-448B-A220-E8AA54D506EA}" srcOrd="3" destOrd="0" presId="urn:microsoft.com/office/officeart/2005/8/layout/gear1"/>
    <dgm:cxn modelId="{521DE985-E759-4478-86A8-F8F162F8B688}" type="presOf" srcId="{38908622-4D9C-41D5-9B82-F5526F0D791E}" destId="{2585641A-869F-44FE-B95D-3127777BF781}" srcOrd="2" destOrd="0" presId="urn:microsoft.com/office/officeart/2005/8/layout/gear1"/>
    <dgm:cxn modelId="{B3C8E091-4C99-4DC2-B0B2-F9223A4D78A7}" type="presOf" srcId="{38908622-4D9C-41D5-9B82-F5526F0D791E}" destId="{5BBE3817-C43C-4523-B2DD-07E6C7380EA5}" srcOrd="0" destOrd="0" presId="urn:microsoft.com/office/officeart/2005/8/layout/gear1"/>
    <dgm:cxn modelId="{C92232B1-FE36-4564-A68B-EE1684917A10}" type="presOf" srcId="{BA16DB7D-E8D1-4A35-BBF4-76DC9B237658}" destId="{5F1F522F-F00D-4133-9886-12B127711B57}" srcOrd="0" destOrd="0" presId="urn:microsoft.com/office/officeart/2005/8/layout/gear1"/>
    <dgm:cxn modelId="{66BC94B7-CE2E-41B3-9174-54ADCA5806A4}" type="presOf" srcId="{38908622-4D9C-41D5-9B82-F5526F0D791E}" destId="{FD3AC311-D2B9-49FA-8DDC-5BC8F5F069AF}" srcOrd="1" destOrd="0" presId="urn:microsoft.com/office/officeart/2005/8/layout/gear1"/>
    <dgm:cxn modelId="{0215488B-B5BB-4E10-9DF5-8A12C67E7F7F}" type="presOf" srcId="{C1AEA755-DD0F-4176-B4ED-F46E67B3B59C}" destId="{B1B9AC9C-821C-45DA-A661-156A4EA16BF4}" srcOrd="0" destOrd="0" presId="urn:microsoft.com/office/officeart/2005/8/layout/gear1"/>
    <dgm:cxn modelId="{51304B7A-9927-489D-A675-7494760A5422}" type="presOf" srcId="{71159169-E002-493A-98A5-98F441BCAC81}" destId="{A6379046-5080-44D9-8C6F-A8D98A5FA773}" srcOrd="2" destOrd="0" presId="urn:microsoft.com/office/officeart/2005/8/layout/gear1"/>
    <dgm:cxn modelId="{72BD1CE8-4673-4B4F-BED5-EB4B48EA11FA}" srcId="{33AB28EF-A7A9-40FB-B3D7-740B5DB2F244}" destId="{38908622-4D9C-41D5-9B82-F5526F0D791E}" srcOrd="2" destOrd="0" parTransId="{7BE89555-2987-43B0-BD3B-ED6285679B38}" sibTransId="{CBC7ABDE-5CEE-47D2-9467-DBED2612D82D}"/>
    <dgm:cxn modelId="{D3D97DEC-2BBC-4C5A-BE81-6CD86C530C7D}" type="presParOf" srcId="{6621A8A2-F315-42CA-9024-B19026B995BD}" destId="{4F6AE0C4-B544-4125-AB9C-B3FDDEB40C48}" srcOrd="0" destOrd="0" presId="urn:microsoft.com/office/officeart/2005/8/layout/gear1"/>
    <dgm:cxn modelId="{39E55026-47E0-4DD3-B0EC-6AD83F5DA913}" type="presParOf" srcId="{6621A8A2-F315-42CA-9024-B19026B995BD}" destId="{71140CA6-FFC4-4AE6-B117-3C0A109371AC}" srcOrd="1" destOrd="0" presId="urn:microsoft.com/office/officeart/2005/8/layout/gear1"/>
    <dgm:cxn modelId="{42C9D19A-37CF-4204-A284-10FC9B61D817}" type="presParOf" srcId="{6621A8A2-F315-42CA-9024-B19026B995BD}" destId="{A6379046-5080-44D9-8C6F-A8D98A5FA773}" srcOrd="2" destOrd="0" presId="urn:microsoft.com/office/officeart/2005/8/layout/gear1"/>
    <dgm:cxn modelId="{D924B1C6-A72E-4375-9768-389538D446AF}" type="presParOf" srcId="{6621A8A2-F315-42CA-9024-B19026B995BD}" destId="{B1B9AC9C-821C-45DA-A661-156A4EA16BF4}" srcOrd="3" destOrd="0" presId="urn:microsoft.com/office/officeart/2005/8/layout/gear1"/>
    <dgm:cxn modelId="{C36688B4-7A99-4A78-B3C9-2FDA3A380A2C}" type="presParOf" srcId="{6621A8A2-F315-42CA-9024-B19026B995BD}" destId="{A432054D-D0F8-4572-B640-AC16F8B8862D}" srcOrd="4" destOrd="0" presId="urn:microsoft.com/office/officeart/2005/8/layout/gear1"/>
    <dgm:cxn modelId="{A5BE8DD6-508F-4599-A429-2D68C2DC92A6}" type="presParOf" srcId="{6621A8A2-F315-42CA-9024-B19026B995BD}" destId="{3DBD9957-E7B3-4D51-BDDB-AB6078552793}" srcOrd="5" destOrd="0" presId="urn:microsoft.com/office/officeart/2005/8/layout/gear1"/>
    <dgm:cxn modelId="{1C16D07F-1174-4C46-A3F0-A05512B6BAB8}" type="presParOf" srcId="{6621A8A2-F315-42CA-9024-B19026B995BD}" destId="{5BBE3817-C43C-4523-B2DD-07E6C7380EA5}" srcOrd="6" destOrd="0" presId="urn:microsoft.com/office/officeart/2005/8/layout/gear1"/>
    <dgm:cxn modelId="{B07C1D9E-D26E-40D9-A0C5-B14B8842C48F}" type="presParOf" srcId="{6621A8A2-F315-42CA-9024-B19026B995BD}" destId="{FD3AC311-D2B9-49FA-8DDC-5BC8F5F069AF}" srcOrd="7" destOrd="0" presId="urn:microsoft.com/office/officeart/2005/8/layout/gear1"/>
    <dgm:cxn modelId="{0ED0A5ED-E13F-441D-BFC7-DAB8D2850140}" type="presParOf" srcId="{6621A8A2-F315-42CA-9024-B19026B995BD}" destId="{2585641A-869F-44FE-B95D-3127777BF781}" srcOrd="8" destOrd="0" presId="urn:microsoft.com/office/officeart/2005/8/layout/gear1"/>
    <dgm:cxn modelId="{B6320F39-3D2C-4D01-A0E7-1A39CE3005A7}" type="presParOf" srcId="{6621A8A2-F315-42CA-9024-B19026B995BD}" destId="{3D32EA08-5BA2-448B-A220-E8AA54D506EA}" srcOrd="9" destOrd="0" presId="urn:microsoft.com/office/officeart/2005/8/layout/gear1"/>
    <dgm:cxn modelId="{2B252AD8-4ED7-48B3-982C-23E84835F2E1}" type="presParOf" srcId="{6621A8A2-F315-42CA-9024-B19026B995BD}" destId="{5F1F522F-F00D-4133-9886-12B127711B57}" srcOrd="10" destOrd="0" presId="urn:microsoft.com/office/officeart/2005/8/layout/gear1"/>
    <dgm:cxn modelId="{7E62AAB3-4C64-4598-9AE5-A70821A867E2}" type="presParOf" srcId="{6621A8A2-F315-42CA-9024-B19026B995BD}" destId="{BF901942-EAD3-4E75-AA91-10E66AC3EECC}" srcOrd="11" destOrd="0" presId="urn:microsoft.com/office/officeart/2005/8/layout/gear1"/>
    <dgm:cxn modelId="{A1F0BEE2-6306-4AB5-AC1C-34B6FAB0A6F4}" type="presParOf" srcId="{6621A8A2-F315-42CA-9024-B19026B995BD}" destId="{3DB185DF-9952-434F-8C74-ADFDEA0686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0E842-B3E0-4718-8B92-46D32611D739}">
      <dsp:nvSpPr>
        <dsp:cNvPr id="0" name=""/>
        <dsp:cNvSpPr/>
      </dsp:nvSpPr>
      <dsp:spPr>
        <a:xfrm>
          <a:off x="1970339" y="382022"/>
          <a:ext cx="4936908" cy="49369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1.Единый стандарт  оценки труда учителя с 01.09.2013г.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72208" y="1428177"/>
        <a:ext cx="1763181" cy="1469318"/>
      </dsp:txXfrm>
    </dsp:sp>
    <dsp:sp modelId="{30659F97-559D-4871-B820-158732C9ADE5}">
      <dsp:nvSpPr>
        <dsp:cNvPr id="0" name=""/>
        <dsp:cNvSpPr/>
      </dsp:nvSpPr>
      <dsp:spPr>
        <a:xfrm>
          <a:off x="1868663" y="558340"/>
          <a:ext cx="4936908" cy="49369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2.Противоречие в индивидуальном поощрении  труда  учителей-предметников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044117" y="3761454"/>
        <a:ext cx="2644772" cy="1292999"/>
      </dsp:txXfrm>
    </dsp:sp>
    <dsp:sp modelId="{1A79C5CA-09E0-4F0D-ACFC-8C140F955588}">
      <dsp:nvSpPr>
        <dsp:cNvPr id="0" name=""/>
        <dsp:cNvSpPr/>
      </dsp:nvSpPr>
      <dsp:spPr>
        <a:xfrm>
          <a:off x="1733711" y="471306"/>
          <a:ext cx="5003458" cy="475834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3.Разрешение противоречия в доработке закона трудовыми и профсоюзными организациями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2313278" y="1479621"/>
        <a:ext cx="1786949" cy="1416172"/>
      </dsp:txXfrm>
    </dsp:sp>
    <dsp:sp modelId="{1BF275E3-6766-4CAE-B126-1D34C61AF05F}">
      <dsp:nvSpPr>
        <dsp:cNvPr id="0" name=""/>
        <dsp:cNvSpPr/>
      </dsp:nvSpPr>
      <dsp:spPr>
        <a:xfrm>
          <a:off x="2160245" y="72021"/>
          <a:ext cx="5548144" cy="55481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76FFC-FBCF-4F29-BD6D-71CCDA59AE4C}">
      <dsp:nvSpPr>
        <dsp:cNvPr id="0" name=""/>
        <dsp:cNvSpPr/>
      </dsp:nvSpPr>
      <dsp:spPr>
        <a:xfrm>
          <a:off x="1512168" y="648048"/>
          <a:ext cx="5548144" cy="55481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8673-9491-42EC-841A-34FE80F1CB67}">
      <dsp:nvSpPr>
        <dsp:cNvPr id="0" name=""/>
        <dsp:cNvSpPr/>
      </dsp:nvSpPr>
      <dsp:spPr>
        <a:xfrm>
          <a:off x="1296156" y="-71991"/>
          <a:ext cx="5548144" cy="55481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FDFE0-1B17-4CD4-A1D1-D7ABF443EEDD}">
      <dsp:nvSpPr>
        <dsp:cNvPr id="0" name=""/>
        <dsp:cNvSpPr/>
      </dsp:nvSpPr>
      <dsp:spPr>
        <a:xfrm rot="5400000">
          <a:off x="-296046" y="298566"/>
          <a:ext cx="1973645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 этап</a:t>
          </a:r>
          <a:endParaRPr lang="ru-RU" sz="3800" kern="1200" dirty="0"/>
        </a:p>
      </dsp:txBody>
      <dsp:txXfrm rot="5400000">
        <a:off x="-296046" y="298566"/>
        <a:ext cx="1973645" cy="1381551"/>
      </dsp:txXfrm>
    </dsp:sp>
    <dsp:sp modelId="{F50E429D-5371-49D2-B5AD-D41EE64E62CC}">
      <dsp:nvSpPr>
        <dsp:cNvPr id="0" name=""/>
        <dsp:cNvSpPr/>
      </dsp:nvSpPr>
      <dsp:spPr>
        <a:xfrm rot="5400000">
          <a:off x="4333817" y="-2949746"/>
          <a:ext cx="1282869" cy="7187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Выбор учителей для изучения вопроса ПСП (10 </a:t>
          </a:r>
          <a:r>
            <a:rPr lang="ru-RU" sz="2300" kern="1200" dirty="0" err="1" smtClean="0"/>
            <a:t>уч</a:t>
          </a:r>
          <a:r>
            <a:rPr lang="ru-RU" sz="2300" kern="1200" dirty="0" smtClean="0"/>
            <a:t>.)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Подготовка сообщения в творческой группе (5 </a:t>
          </a:r>
          <a:r>
            <a:rPr lang="ru-RU" sz="2300" kern="1200" dirty="0" err="1" smtClean="0"/>
            <a:t>уч</a:t>
          </a:r>
          <a:r>
            <a:rPr lang="ru-RU" sz="2300" kern="1200" dirty="0" smtClean="0"/>
            <a:t>.)</a:t>
          </a:r>
          <a:endParaRPr lang="ru-RU" sz="2300" kern="1200" dirty="0"/>
        </a:p>
      </dsp:txBody>
      <dsp:txXfrm rot="5400000">
        <a:off x="4333817" y="-2949746"/>
        <a:ext cx="1282869" cy="7187400"/>
      </dsp:txXfrm>
    </dsp:sp>
    <dsp:sp modelId="{BC943640-C6BC-416A-B8D7-31FB33597DFD}">
      <dsp:nvSpPr>
        <dsp:cNvPr id="0" name=""/>
        <dsp:cNvSpPr/>
      </dsp:nvSpPr>
      <dsp:spPr>
        <a:xfrm rot="5400000">
          <a:off x="-296046" y="2081532"/>
          <a:ext cx="1973645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 этап</a:t>
          </a:r>
          <a:endParaRPr lang="ru-RU" sz="3800" kern="1200" dirty="0"/>
        </a:p>
      </dsp:txBody>
      <dsp:txXfrm rot="5400000">
        <a:off x="-296046" y="2081532"/>
        <a:ext cx="1973645" cy="1381551"/>
      </dsp:txXfrm>
    </dsp:sp>
    <dsp:sp modelId="{4FE9D848-38FE-46B7-8369-655A626507B9}">
      <dsp:nvSpPr>
        <dsp:cNvPr id="0" name=""/>
        <dsp:cNvSpPr/>
      </dsp:nvSpPr>
      <dsp:spPr>
        <a:xfrm rot="5400000">
          <a:off x="4333817" y="-1166780"/>
          <a:ext cx="1282869" cy="7187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Участие в районной августовской конференции (4 </a:t>
          </a:r>
          <a:r>
            <a:rPr lang="ru-RU" sz="2300" kern="1200" dirty="0" err="1" smtClean="0"/>
            <a:t>уч</a:t>
          </a:r>
          <a:r>
            <a:rPr lang="ru-RU" sz="2300" kern="1200" dirty="0" smtClean="0"/>
            <a:t>.)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Подготовка и проведение педагогического совета школы (7 </a:t>
          </a:r>
          <a:r>
            <a:rPr lang="ru-RU" sz="2300" kern="1200" dirty="0" err="1" smtClean="0"/>
            <a:t>уч</a:t>
          </a:r>
          <a:r>
            <a:rPr lang="ru-RU" sz="2300" kern="1200" dirty="0" smtClean="0"/>
            <a:t>.)</a:t>
          </a:r>
          <a:endParaRPr lang="ru-RU" sz="2300" kern="1200" dirty="0"/>
        </a:p>
      </dsp:txBody>
      <dsp:txXfrm rot="5400000">
        <a:off x="4333817" y="-1166780"/>
        <a:ext cx="1282869" cy="7187400"/>
      </dsp:txXfrm>
    </dsp:sp>
    <dsp:sp modelId="{9EA72347-3CA7-4DBD-913E-C5C424FFEBB4}">
      <dsp:nvSpPr>
        <dsp:cNvPr id="0" name=""/>
        <dsp:cNvSpPr/>
      </dsp:nvSpPr>
      <dsp:spPr>
        <a:xfrm rot="5400000">
          <a:off x="-296046" y="3864498"/>
          <a:ext cx="1973645" cy="1381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 этап</a:t>
          </a:r>
          <a:endParaRPr lang="ru-RU" sz="3800" kern="1200" dirty="0"/>
        </a:p>
      </dsp:txBody>
      <dsp:txXfrm rot="5400000">
        <a:off x="-296046" y="3864498"/>
        <a:ext cx="1973645" cy="1381551"/>
      </dsp:txXfrm>
    </dsp:sp>
    <dsp:sp modelId="{1C9C3974-1344-4240-B8A9-31A95FBD61B2}">
      <dsp:nvSpPr>
        <dsp:cNvPr id="0" name=""/>
        <dsp:cNvSpPr/>
      </dsp:nvSpPr>
      <dsp:spPr>
        <a:xfrm rot="5400000">
          <a:off x="4333817" y="616185"/>
          <a:ext cx="1282869" cy="7187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Участие в конкурсе «Учитель года 2013» (1 </a:t>
          </a:r>
          <a:r>
            <a:rPr lang="ru-RU" sz="2300" kern="1200" dirty="0" err="1" smtClean="0"/>
            <a:t>уч</a:t>
          </a:r>
          <a:r>
            <a:rPr lang="ru-RU" sz="2300" kern="1200" dirty="0" smtClean="0"/>
            <a:t>.)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Участие в конкурсе «Новой школе – современный учитель» ( 2 учителя)</a:t>
          </a:r>
          <a:endParaRPr lang="ru-RU" sz="2300" kern="1200" dirty="0"/>
        </a:p>
      </dsp:txBody>
      <dsp:txXfrm rot="5400000">
        <a:off x="4333817" y="616185"/>
        <a:ext cx="1282869" cy="7187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AE0C4-B544-4125-AB9C-B3FDDEB40C48}">
      <dsp:nvSpPr>
        <dsp:cNvPr id="0" name=""/>
        <dsp:cNvSpPr/>
      </dsp:nvSpPr>
      <dsp:spPr>
        <a:xfrm>
          <a:off x="2343411" y="1846792"/>
          <a:ext cx="4375724" cy="175127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</a:rPr>
            <a:t>Программа развития школы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2343411" y="1846792"/>
        <a:ext cx="4375724" cy="1751270"/>
      </dsp:txXfrm>
    </dsp:sp>
    <dsp:sp modelId="{B1B9AC9C-821C-45DA-A661-156A4EA16BF4}">
      <dsp:nvSpPr>
        <dsp:cNvPr id="0" name=""/>
        <dsp:cNvSpPr/>
      </dsp:nvSpPr>
      <dsp:spPr>
        <a:xfrm>
          <a:off x="0" y="864101"/>
          <a:ext cx="3135487" cy="19471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</a:rPr>
            <a:t>Требования ПСП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0" y="864101"/>
        <a:ext cx="3135487" cy="1947145"/>
      </dsp:txXfrm>
    </dsp:sp>
    <dsp:sp modelId="{5BBE3817-C43C-4523-B2DD-07E6C7380EA5}">
      <dsp:nvSpPr>
        <dsp:cNvPr id="0" name=""/>
        <dsp:cNvSpPr/>
      </dsp:nvSpPr>
      <dsp:spPr>
        <a:xfrm rot="20700000">
          <a:off x="2574530" y="-65094"/>
          <a:ext cx="3022980" cy="24864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Открытость </a:t>
          </a:r>
          <a:r>
            <a:rPr lang="ru-RU" sz="2000" b="1" kern="1200" dirty="0" smtClean="0">
              <a:solidFill>
                <a:srgbClr val="C00000"/>
              </a:solidFill>
            </a:rPr>
            <a:t>образования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269382" y="448431"/>
        <a:ext cx="1633276" cy="1459389"/>
      </dsp:txXfrm>
    </dsp:sp>
    <dsp:sp modelId="{5F1F522F-F00D-4133-9886-12B127711B57}">
      <dsp:nvSpPr>
        <dsp:cNvPr id="0" name=""/>
        <dsp:cNvSpPr/>
      </dsp:nvSpPr>
      <dsp:spPr>
        <a:xfrm>
          <a:off x="3510210" y="1588597"/>
          <a:ext cx="2241626" cy="2241626"/>
        </a:xfrm>
        <a:prstGeom prst="circularArrow">
          <a:avLst>
            <a:gd name="adj1" fmla="val 4687"/>
            <a:gd name="adj2" fmla="val 299029"/>
            <a:gd name="adj3" fmla="val 2486059"/>
            <a:gd name="adj4" fmla="val 159277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01942-EAD3-4E75-AA91-10E66AC3EECC}">
      <dsp:nvSpPr>
        <dsp:cNvPr id="0" name=""/>
        <dsp:cNvSpPr/>
      </dsp:nvSpPr>
      <dsp:spPr>
        <a:xfrm>
          <a:off x="2411156" y="1155380"/>
          <a:ext cx="1628681" cy="16286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185DF-9952-434F-8C74-ADFDEA0686A9}">
      <dsp:nvSpPr>
        <dsp:cNvPr id="0" name=""/>
        <dsp:cNvSpPr/>
      </dsp:nvSpPr>
      <dsp:spPr>
        <a:xfrm>
          <a:off x="3061436" y="285161"/>
          <a:ext cx="1756046" cy="17560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C1B7-60CD-4383-AA08-D3CBBF232DE9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76646-A40A-4980-A9B9-4F699F6D5B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96552" y="0"/>
            <a:ext cx="7086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профессионального стандарта педагога 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образовательной деятельности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МБОУ СОШ№189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19672" y="5301208"/>
            <a:ext cx="6983412" cy="1120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Шаталов Евгений Валентинович,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СОШ 189,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Новосибирск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 г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89" name="Picture 1" descr="C:\Users\73B5~1\AppData\Local\Temp\Rar$DIa0.759\DSCN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579779" cy="1934834"/>
          </a:xfrm>
          <a:prstGeom prst="rect">
            <a:avLst/>
          </a:prstGeom>
          <a:noFill/>
        </p:spPr>
      </p:pic>
      <p:pic>
        <p:nvPicPr>
          <p:cNvPr id="12291" name="Picture 3" descr="Флаг школы № 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407921" cy="204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8318" y="600364"/>
            <a:ext cx="8060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Функции профессионального стандарта педагога как основа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трудового договора МБОУ СОШ№189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274277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Графа ПСП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«Зачем нужен профессиональный стандарт педагога»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предполагает пять ключевых вариантов ответа, при этом пятый пункт является основой для подписания трудового договора между работником и работодателем.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– инструмент реализации стратегии образования в меняющемся мире.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– инструмент повышения качества образования и выхода отечественного образования на международный уровень.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– объективный измеритель квалификации педагога.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– средство отбора педагогических кадров в учреждения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 – основа для формирования трудового договора, фиксирующего отношения между работником и работодателем.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первом этапе работы в МБОУ СОШ№189в 2013г. сформирован новый Коллективный договор в соответствии с приказами МО РФ и МО НСО. Затем путём совместных усилий администрации, трудового коллектива, первичной профсоюзной организации был сформирован и на педагогическом совете одобрен трудовой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договор.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Следующий шаг – эффективный договор.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4067944" y="2636912"/>
            <a:ext cx="23042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077072"/>
          <a:ext cx="6096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0"/>
              </a:tblGrid>
              <a:tr h="2032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Как избежать «мелочной регламентации работы с документами» и выполнить рекомендации ПСП на законодательной основе?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1" name="Picture 1" descr="C:\Users\73B5~1\AppData\Local\Temp\Rar$DIa0.833\DSCN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920213" cy="1440160"/>
          </a:xfrm>
          <a:prstGeom prst="rect">
            <a:avLst/>
          </a:prstGeom>
          <a:noFill/>
        </p:spPr>
      </p:pic>
      <p:pic>
        <p:nvPicPr>
          <p:cNvPr id="5" name="Picture 3" descr="http://school-189.nios.ru/galary/1386837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2016224" cy="1512168"/>
          </a:xfrm>
          <a:prstGeom prst="rect">
            <a:avLst/>
          </a:prstGeom>
          <a:noFill/>
        </p:spPr>
      </p:pic>
      <p:pic>
        <p:nvPicPr>
          <p:cNvPr id="6" name="Picture 5" descr="http://s189.alex-weber.ru/galary/1385826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1836202" cy="1224136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348880"/>
            <a:ext cx="2040260" cy="15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3059832" cy="2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0"/>
          <a:ext cx="3057267" cy="6778925"/>
        </p:xfrm>
        <a:graphic>
          <a:graphicData uri="http://schemas.openxmlformats.org/drawingml/2006/table">
            <a:tbl>
              <a:tblPr/>
              <a:tblGrid>
                <a:gridCol w="3057267"/>
              </a:tblGrid>
              <a:tr h="129383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latin typeface="Calibri"/>
                          <a:ea typeface="Times New Roman"/>
                        </a:rPr>
                        <a:t>Форма деятельности, предлагаемая в «Профессиональном стандарте педагога»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39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Работа с одаренными учащимися.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7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</a:rPr>
                        <a:t>Работа в условиях реализации программ инклюзивного образования.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74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Преподавание русского языка учащимся, для которых он не является родным.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58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Работа с учащимися, имеющими проблемы в развитии.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74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</a:rPr>
                        <a:t>Работа с </a:t>
                      </a:r>
                      <a:r>
                        <a:rPr lang="ru-RU" sz="1800" dirty="0" err="1">
                          <a:latin typeface="Calibri"/>
                          <a:ea typeface="Times New Roman"/>
                        </a:rPr>
                        <a:t>девиантными</a:t>
                      </a:r>
                      <a:r>
                        <a:rPr lang="ru-RU" sz="1800" dirty="0">
                          <a:latin typeface="Calibri"/>
                          <a:ea typeface="Times New Roman"/>
                        </a:rPr>
                        <a:t>, зависимыми, социально запущенными и социально уязвимыми учащимися, имеющими серьезные отклонения в поведении.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80112" y="2"/>
          <a:ext cx="3308350" cy="6857998"/>
        </p:xfrm>
        <a:graphic>
          <a:graphicData uri="http://schemas.openxmlformats.org/drawingml/2006/table">
            <a:tbl>
              <a:tblPr/>
              <a:tblGrid>
                <a:gridCol w="3308350"/>
              </a:tblGrid>
              <a:tr h="121023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Calibri"/>
                          <a:ea typeface="Times New Roman"/>
                        </a:rPr>
                        <a:t>Планируемая нормативно-правовая документация школы №189 по указанному направлению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1">
                <a:tc>
                  <a:txBody>
                    <a:bodyPr/>
                    <a:lstStyle/>
                    <a:p>
                      <a:r>
                        <a:rPr lang="ru-RU" sz="1600" i="1">
                          <a:latin typeface="Calibri"/>
                          <a:ea typeface="Times New Roman"/>
                        </a:rPr>
                        <a:t>Подпрограмма «Одарённые дети»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3">
                <a:tc>
                  <a:txBody>
                    <a:bodyPr/>
                    <a:lstStyle/>
                    <a:p>
                      <a:r>
                        <a:rPr lang="ru-RU" sz="1600" i="1">
                          <a:latin typeface="Calibri"/>
                          <a:ea typeface="Times New Roman"/>
                        </a:rPr>
                        <a:t>Разработка программы инклюзивного образования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35">
                <a:tc>
                  <a:txBody>
                    <a:bodyPr/>
                    <a:lstStyle/>
                    <a:p>
                      <a:r>
                        <a:rPr lang="ru-RU" sz="1600" i="1">
                          <a:latin typeface="Calibri"/>
                          <a:ea typeface="Times New Roman"/>
                        </a:rPr>
                        <a:t>Разработка планов занятий</a:t>
                      </a:r>
                      <a:r>
                        <a:rPr lang="ru-RU" sz="160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i="1">
                          <a:latin typeface="Calibri"/>
                          <a:ea typeface="Times New Roman"/>
                        </a:rPr>
                        <a:t>русским языком с учащимся, для которых он не является родным.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35">
                <a:tc>
                  <a:txBody>
                    <a:bodyPr/>
                    <a:lstStyle/>
                    <a:p>
                      <a:r>
                        <a:rPr lang="ru-RU" sz="1600" i="1">
                          <a:latin typeface="Calibri"/>
                          <a:ea typeface="Times New Roman"/>
                        </a:rPr>
                        <a:t>Обучение специалистов для работы с детьми, имеющими проблемы в развитии.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05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Calibri"/>
                          <a:ea typeface="Times New Roman"/>
                        </a:rPr>
                        <a:t>Составление плана занятий с данной категорией учащихся совместно классными руководителями, социальным педагогом, педагогом-психологом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995936" y="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347864" y="1124744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892846">
            <a:off x="3385442" y="1972656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863882">
            <a:off x="3419872" y="2996952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491880" y="4005064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5445224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80"/>
          <a:ext cx="8496944" cy="1828800"/>
        </p:xfrm>
        <a:graphic>
          <a:graphicData uri="http://schemas.openxmlformats.org/drawingml/2006/table">
            <a:tbl>
              <a:tblPr/>
              <a:tblGrid>
                <a:gridCol w="3334737"/>
                <a:gridCol w="5162207"/>
              </a:tblGrid>
              <a:tr h="85290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Основные теоретические направления «Профессионального стандарта педагога»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</a:rPr>
                        <a:t>Реализация основных направлений Программы развития МБОУ СОШ№189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23528" y="3501008"/>
          <a:ext cx="842493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Поменяется ли Программа развития школы с внедрением ПСП 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912"/>
          <a:ext cx="8784976" cy="6847088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38796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Требования стандарта к обучению педагога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Выполнение стандартов обучения педагогами и учителями МБОУ СОШ№189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8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1. Иметь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высшее образование.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Педагогам, имеющим среднее специальное образование и работающим в настоящее время в дошкольных организациях и начальной школе, должны быть созданы условия для его получения без отрыва от своей профессиональной деятельности.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1. Выполнить требование ПСП согласно нормативным законам РФ к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2015г.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2. Демонстрировать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знание предмета и программы обучения.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2.Обязательное участие учителя предметника в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декаде показа профессионального мастерства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2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3. Уметь планировать, проводить уроки, анализировать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их эффективность (самоанализ урока).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3.Участие в конкурсах профессионального мастерства. Организация и проведение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областных, городских, районных семинаров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с обязательной демонстрацией открытых уроков.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0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4. Владеть формами и методами обучения, выходящими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за рамки уроков.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4.Совместная разработка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открытых проектов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с преподавателями и студентами НГПУ. Публикация внеклассных мероприятий на сайте школы.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8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5. Использовать специальные подходы к обучению, для того чтобы включить в образовательный процесс всех учеников: со специальными потребностями в образовании; одаренных учеников; учеников, для которых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русский язык не является родным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; учеников с ограниченными возможностями и т.д.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Создание школьной трёхуровневой программы для работы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с одарёнными детьми по математике, русскому языку, литературе. 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Разработка плана по работе с детьми инклюзивного уровня.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20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6. Уметь объективно оценивать знания учеников, используя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разные формы и методы контроля.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Разработка новых вариантов тестирования для проверки знаний учащихся, приближенных к требованиям ЕГЭ, ориентированных не на констатацию факта, а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на возможность ученика пересдать неусвоенные темы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. Создание базы данных для пересдачи неусвоенных тем учащимся.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7. Владеть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ИКТ-компетенциями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Реализовать полный охват переподготовки преподавателей по использованию электронных ресурсов урока.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09" y="188642"/>
          <a:ext cx="8784978" cy="6523648"/>
        </p:xfrm>
        <a:graphic>
          <a:graphicData uri="http://schemas.openxmlformats.org/drawingml/2006/table">
            <a:tbl>
              <a:tblPr/>
              <a:tblGrid>
                <a:gridCol w="4392489"/>
                <a:gridCol w="4392489"/>
              </a:tblGrid>
              <a:tr h="436957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Требования стандарта к воспитательной работе  педагога</a:t>
                      </a:r>
                      <a:endParaRPr lang="ru-RU" sz="1200">
                        <a:solidFill>
                          <a:srgbClr val="006C3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Выполнение стандартов воспитания педагогами и учителями МБОУ СОШ№189</a:t>
                      </a:r>
                      <a:endParaRPr lang="ru-RU" sz="1200" dirty="0">
                        <a:solidFill>
                          <a:srgbClr val="006C3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2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1. Владеть формами и методами воспитательной работы, используя их как на уроке, так и во внеклассной деятельности.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Комплексно-целевая программа «Повышение качества воспитательной работы», включающая в себя Программу воспитания.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10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2. Владеть методами организации экскурсий, походов и экспедиций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Программа воспитателя, направленная на художественно-эстетическое воспитание младшего школьника.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219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3. Владеть методами музейной педагогики, используя их для расширения кругозора учащихся.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Использование ресурса школьного музея для  формирования риторического сопровождения экскурсии учениками старших классов. Утверждение плана работы музея совместно со школьным Парламентом.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10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4. Эффективно регулировать поведение учащихся для обеспечения безопасной образовательной среды.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Положение «Правила для учащихся МБОУ СОШ №189»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178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5. Эффективно управлять классами, с целью вовлечения учеников в процесс обучения и воспитания, мотивируя их учебно-познавательную деятельность. Ставить воспитательные цели, способствующие развитию учеников, независимо от их происхождения, способностей и характера, постоянно искать педагогические пути их достижения.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Положение о школьном Парламенте 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62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6. Устанавливать четкие правила поведения в классе в соответствии со школьным уставом и правилами поведения в образовательной организации.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6.Выполнение школьного Устава. Выполнение приказа Президента «О единых требованиях к школьной форме». 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10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7.Оказывать всестороннюю помощь и поддержку в организации ученических органов самоуправления.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7.Работа школьного Парламента совместно с выборными старостами класса над коллективными и учебными мероприятиями.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9688" marR="29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7" y="188640"/>
          <a:ext cx="8712970" cy="6652187"/>
        </p:xfrm>
        <a:graphic>
          <a:graphicData uri="http://schemas.openxmlformats.org/drawingml/2006/table">
            <a:tbl>
              <a:tblPr/>
              <a:tblGrid>
                <a:gridCol w="4356485"/>
                <a:gridCol w="4356485"/>
              </a:tblGrid>
              <a:tr h="168018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</a:rPr>
                        <a:t>8. Уметь общаться с детьми, признавая их достоинство, понимая и принимая их.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Отражение данного пункта в стимулирующей части оплаты труда как ключевого критерия эффективности работы классного руководителя в соответствии с требованиями Закона об образовании.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3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</a:rPr>
                        <a:t>9. Уметь находить </a:t>
                      </a:r>
                      <a:r>
                        <a:rPr lang="ru-RU" sz="1800" i="1" dirty="0">
                          <a:latin typeface="Calibri"/>
                          <a:ea typeface="Times New Roman"/>
                        </a:rPr>
                        <a:t>(обнаруживать)</a:t>
                      </a:r>
                      <a:r>
                        <a:rPr lang="ru-RU" sz="1800" dirty="0">
                          <a:latin typeface="Calibri"/>
                          <a:ea typeface="Times New Roman"/>
                        </a:rPr>
                        <a:t> ценностный аспект учебного знания и информации и обеспечивать его понимание и переживание учащимися.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В качестве ценностного аспекта учебных знаний использовать ресурсы школьного Пресс-центра для ежемесячного выпуска тематической школьной газеты. 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7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Уметь проектировать и создавать ситуации и события, развивающие эмоционально-ценностную сферу ребенка </a:t>
                      </a:r>
                      <a:r>
                        <a:rPr lang="ru-RU" sz="1800" i="1">
                          <a:latin typeface="Calibri"/>
                          <a:ea typeface="Times New Roman"/>
                        </a:rPr>
                        <a:t>(культуру переживаний и ценностные ориентации ребенка)</a:t>
                      </a:r>
                      <a:r>
                        <a:rPr lang="ru-RU" sz="1800">
                          <a:latin typeface="Calibri"/>
                          <a:ea typeface="Times New Roman"/>
                        </a:rPr>
                        <a:t>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10.Продолжить традицию сотрудничества с поэтическим  обществом «Белая сирень» , перейти к выпуску школьных сборников поэзии в электронном виде.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13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11. Уметь обнаруживать и реализовывать </a:t>
                      </a:r>
                      <a:r>
                        <a:rPr lang="ru-RU" sz="1800" i="1">
                          <a:latin typeface="Calibri"/>
                          <a:ea typeface="Times New Roman"/>
                        </a:rPr>
                        <a:t>(воплощать)</a:t>
                      </a:r>
                      <a:r>
                        <a:rPr lang="ru-RU" sz="1800">
                          <a:latin typeface="Calibri"/>
                          <a:ea typeface="Times New Roman"/>
                        </a:rPr>
                        <a:t> воспитательные возможности различных видов деятельности ребенка (учебной, игровой, трудовой, спортивной, художественной и т.д.).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Продолжить традицию сотрудничества с ДДЮТ Октябрьского района: хореографические студии, «32 такта», «Солнечное настроение», Театральная студия «Орхестра», вокальная группа «Родники России»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260650"/>
          <a:ext cx="8568952" cy="6457137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034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12. Уметь строить воспитательную деятельность с учетом культурных различий детей, половозрастных и индивидуальных особенностей.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12.План воспитательной работы школы, планы воспитательной работы классных руководителей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96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13. Уметь создавать в учебных группах (классе, кружке, секции и т.п.) детско-взрослые общности учащихся, их родителей и педагогов.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13. План воспитательной работы школы, планы воспитательной работы классных руководителей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990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14. Уметь поддерживать конструктивные воспитательные усилия родителей (лиц, их заменяющих) учащихся, привлекать семью к решению вопросов воспитания ребенка.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14. План работы Совета Учреждения, тематика общешкольных родительских собраний, родительского лектория; План работы с неблагополучными семьями, составленный на основе консультационного совета с социальным педагогом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7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</a:rPr>
                        <a:t>15. Уметь сотрудничать </a:t>
                      </a:r>
                      <a:r>
                        <a:rPr lang="ru-RU" sz="1400" i="1" dirty="0">
                          <a:latin typeface="Calibri"/>
                          <a:ea typeface="Times New Roman"/>
                        </a:rPr>
                        <a:t>(конструктивно взаимодействовать)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 с другими педагогами и специалистами в решении воспитательных задач </a:t>
                      </a:r>
                      <a:r>
                        <a:rPr lang="ru-RU" sz="1400" i="1" dirty="0"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1400" i="1" dirty="0" err="1">
                          <a:latin typeface="Calibri"/>
                          <a:ea typeface="Times New Roman"/>
                        </a:rPr>
                        <a:t>задач</a:t>
                      </a:r>
                      <a:r>
                        <a:rPr lang="ru-RU" sz="1400" i="1" dirty="0">
                          <a:latin typeface="Calibri"/>
                          <a:ea typeface="Times New Roman"/>
                        </a:rPr>
                        <a:t> духовно-нравственного развития ребенка)</a:t>
                      </a:r>
                      <a:r>
                        <a:rPr lang="ru-RU" sz="1400" dirty="0">
                          <a:latin typeface="Calibri"/>
                          <a:ea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15.В выставочном зале музея расположены экспозиции, посвящённые истории школы, её выпускникам, педагогам. Также имеются экспозиции о истории создания родного города "Новосибирск - прошлое и настоящее" , предметы быта сибиряков, "Города - герои" , "Три великих битвы" , "А.И.Покрышкин"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96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16.  Уметь анализировать реальное состояние дел в классе, поддерживать в детском коллективе деловую дружелюбную атмосферу.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16. Анализ работы классных руководителей, анализ уровня реализации планов воспитательной работы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68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17. Уметь защищать достоинство и интересы учащихся, помогать детям, оказавшимся в конфликтной ситуации и/или неблагоприятных условиях.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17.Планы работы социального педагога, педагога-психолога, классных руководителей.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6"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</a:rPr>
                        <a:t>18. Поддерживать уклад, атмосферу и традиции жизни школы, внося в них свой положительный вклад.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Ключевые решения по укреплению материально-технической базы школы и реализации Программы развития корректировать на ежеквартальном Совете школы, согласно Уставу школы.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31102" marR="31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Нормативные документы и локальные акты, обеспечивающие выполнение стандартов профессионального роста педагогами и учителями МБОУ СОШ№189 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412777"/>
          <a:ext cx="8568952" cy="4710469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72127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Требования стандарта к личностным качествам и развитию профессиональных компетенций   педагога</a:t>
                      </a:r>
                      <a:endParaRPr lang="ru-RU" sz="1200" dirty="0">
                        <a:solidFill>
                          <a:srgbClr val="006C3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Нормативные документы и локальные акты, обеспечивающие выполнение стандартов профессионального роста педагогами и учителями МБОУ СОШ№189</a:t>
                      </a:r>
                      <a:endParaRPr lang="ru-RU" sz="1200" dirty="0">
                        <a:solidFill>
                          <a:srgbClr val="006C3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9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/>
                          <a:ea typeface="Times New Roman"/>
                        </a:rPr>
                        <a:t>1. Готовность принять разных детей, вне зависимости от их реальных учебных возможностей, особенностей в поведении, состояния психического и физического здоровья. Профессиональная установка на оказание помощи любому ребенку.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>
                          <a:latin typeface="Calibri"/>
                          <a:ea typeface="Times New Roman"/>
                        </a:rPr>
                        <a:t>Создание условий для освоения образовательной программы всеми учащимися с разными возможностями освоения учебного предмета. Утверждение графика пересдачи учащимися неусвоенных тем согласно Закону об образовании.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/>
                          <a:ea typeface="Times New Roman"/>
                        </a:rPr>
                        <a:t>2. Способность в ходе наблюдения выявлять разнообразные проблемы детей, связанные с особенностями их развития.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2.Ведение социальным педагогом карточек учёта успеваемости, посещаемости детей группы риска; неблагополучных семей; учащихся замеченных в табакокурении, употреблении алкогольных напитков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72"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3. Способность оказать адресную помощь ребенку своими педагогическими приемами.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/>
                          <a:ea typeface="Times New Roman"/>
                        </a:rPr>
                        <a:t>3. Рабочие программы учителей-предметников, планы воспитательной работы классных руководителей, планы работы педагога-психолога, социального педагога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47"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4. Готовность к взаимодействию с другими специалистами в рамках психолого-медико-педагогического консилиума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4. Планы совместной работы с психологическим центром «Алиса», с МБУ КЦСОН, ОПДН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47"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5. Умение читать документацию специалистов (психологов, дефектологов, логопедов и т.д.).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5.Проведение каждую четверть для учителей школы обучающих семинаров доцентом кафедры психологии НГПУ.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47">
                <a:tc>
                  <a:txBody>
                    <a:bodyPr/>
                    <a:lstStyle/>
                    <a:p>
                      <a:r>
                        <a:rPr lang="ru-RU" sz="1200">
                          <a:latin typeface="Calibri"/>
                          <a:ea typeface="Times New Roman"/>
                        </a:rPr>
                        <a:t>6. Умение составлять совместно с другими специалистами программу индивидуального развития ребенка.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/>
                          <a:ea typeface="Times New Roman"/>
                        </a:rPr>
                        <a:t>6. Разработка учителями начальных классов к 27 декабря 2013г. специальных программ индивидуального развития ребёнка.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50"/>
          <a:ext cx="8640960" cy="6701610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15833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</a:rPr>
                        <a:t>7. Владение специальными методиками, позволяющими проводить коррекционно-развивающую работу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7"/>
                        <a:tabLst>
                          <a:tab pos="228600" algn="l"/>
                        </a:tabLst>
                      </a:pPr>
                      <a:r>
                        <a:rPr lang="ru-RU" sz="1800">
                          <a:latin typeface="Calibri"/>
                          <a:ea typeface="Times New Roman"/>
                        </a:rPr>
                        <a:t>План повышения квалификации педагога- психолога, социального педагога, учителя-логопеда, учителей предметников, классных руководителей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576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8. Умение отслеживать динамику развития ребенка.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8.  Отслеживание динамики развития ребенка в ходе реализации специальных программ индивидуального развития.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470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9. Умение защитить тех, кого в детском коллективе не принимают.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9"/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Проведение педагогического совета (ноябрь 2013г.) по утверждению новых профессиональных стандартов образования.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364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10. Знание общих закономерностей развития личности и проявления личностных свойств, психологических законов периодизации и кризисов развития, возрастных особенностей учащихся.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9"/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Calibri"/>
                          <a:ea typeface="Times New Roman"/>
                        </a:rPr>
                        <a:t>Планы воспитательной работы классных руководителей, планы работы педагога-психолога, социального педагога</a:t>
                      </a:r>
                      <a:r>
                        <a:rPr lang="ru-RU" sz="18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576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</a:rPr>
                        <a:t>11.  Умение использовать в практике своей работы психологические подходы: культурно-исторический, деятельностный и развивающий.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9"/>
                      </a:pPr>
                      <a:r>
                        <a:rPr lang="ru-RU" sz="1800" dirty="0">
                          <a:latin typeface="Calibri"/>
                          <a:ea typeface="Times New Roman"/>
                        </a:rPr>
                        <a:t>Программа воспитания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C31"/>
                </a:solidFill>
              </a:rPr>
              <a:t>Цель работы: </a:t>
            </a:r>
            <a:r>
              <a:rPr lang="ru-RU" sz="2400" dirty="0" smtClean="0">
                <a:solidFill>
                  <a:srgbClr val="006C31"/>
                </a:solidFill>
              </a:rPr>
              <a:t>анализ и учет информации проекта «Профессиональный стандарт педагога» для создания новой образовательной программы школы, позволяющей совершенствовать качество образовательного процесса.</a:t>
            </a:r>
            <a:endParaRPr lang="ru-RU" sz="2400" dirty="0">
              <a:solidFill>
                <a:srgbClr val="006C31"/>
              </a:solidFill>
            </a:endParaRPr>
          </a:p>
        </p:txBody>
      </p:sp>
      <p:pic>
        <p:nvPicPr>
          <p:cNvPr id="11266" name="Picture 2" descr="http://school-189.nios.ru/galary/sm_1386837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71038"/>
            <a:ext cx="3384376" cy="253828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1"/>
            <a:ext cx="3456384" cy="25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5" y="188640"/>
          <a:ext cx="8496946" cy="7340607"/>
        </p:xfrm>
        <a:graphic>
          <a:graphicData uri="http://schemas.openxmlformats.org/drawingml/2006/table">
            <a:tbl>
              <a:tblPr/>
              <a:tblGrid>
                <a:gridCol w="4248473"/>
                <a:gridCol w="4248473"/>
              </a:tblGrid>
              <a:tr h="41366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12. Умение проектировать психологически безопасную и комфортную образовательную среду, знать и уметь проводить профилактику различных форм насилия в школе.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12. Программа воспитания, планы воспитательной работы классных руководителей, планы работы педагога-психолога, социального педагога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13. Умение (совместно с психологом и другими специалистами) осуществлять психолого-педагогическое сопровождение образовательных программ начального и среднего общего образования, в том числе программ дополнительного образования.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13.Необходимо обучить в 2013г. преподавателей по направлению «Психолого-педагогическое образование» по работе с одаренными детьми, детьми с особыми образовательными потребностями, детьми с ОВЗ и т.д.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7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14. Владение элементарными приемами психодиагностики личностных характеристик и возрастных особенностей учащихся, осуществление совместно с психологом мониторинга личностных характеристик ребенка.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14.Участие в Областной программе мониторинга «Склонность учащихся к употреблению ПАВ и курению» («Магистр», декабрь 2013) 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37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15. Умение (совместно с психологом и другими специалистами) составить психолого-педагогическую характеристику (портрет) личности учащегося.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15.Увеличить штат психологов для подготовки классных руководителей уметь реагировать на непосредственные по форме обращения детей к учителю, распознавая за ними серьезные личные проблемы. Нести ответственность за личностные образовательные результаты своих учеников.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82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16. Умение разрабатывать и реализовывать индивидуальные программы развития с учетом личностных и возрастных особенностей учащихся.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16. Включить заместителю директора по УВР дополнительные должностные обязанности по оцениванию программ профессиональной переподготовки, дающих дополнительную квалификацию по психолого-педагогическому профилю в университетах и центрах профессионального образования педагогов.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37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17. Умение формировать и развивать универсальные учебные действия, образцы и ценности социального поведения, навыки поведения в мире виртуальной реальности и социальных сетях, навыки поликультурного общения и толерантность, ключевые компетенции (по международным нормам).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17. Разработка и реализация основных образовательных программ НОО, ООО, рабочих программ педагогов в рамках ФГОС 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71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18. Владение психолого-педагогическими технологиями (в том числе инклюзивными), необходимыми для работы с различными учащимися: одаренные дети, социально уязвимые дети, попавшие в трудные жизненные ситуации, дети-мигранты, дети-сироты, дети с особыми образовательными потребностями (аутисты, СДВГ и др.), дети с ОВЗ, дети с девиациями поведения, дети с зависимостью.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18.Для эффективного выполнения указанной трудовой функции учителю необходимо усвоить ряд фундаментальных понятий из психологии личности, возрастной и педагогической психологии: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Показатели стадий и параметры кризисов возрастного и личностного развития.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· Развитие коммуникативной компетентности обучающихся.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03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19. Умение формировать детско-взрослые сообщества, знание их социально-психологических особенностей и закономерностей развития.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19.Для эффективного выполнения указанной трудовой функции учителю необходимо усвоить ряд фундаментальных понятий из психологии личности, возрастной и педагогической психологии: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Формирование детско-взрослых сообществ.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· Формирование системы регуляции поведения и деятельности обучающихся.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· Формирование и становление учебной мотивации и системы универсальных учебных действий.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· Особенности освоения и смены видов ведущей деятельности.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71">
                <a:tc>
                  <a:txBody>
                    <a:bodyPr/>
                    <a:lstStyle/>
                    <a:p>
                      <a:r>
                        <a:rPr lang="ru-RU" sz="1000">
                          <a:latin typeface="Calibri"/>
                          <a:ea typeface="Times New Roman"/>
                        </a:rPr>
                        <a:t>20.  Знание основных закономерностей семейных отношений, позволяющих эффективно работать с родительской общественностью.</a:t>
                      </a:r>
                      <a:endParaRPr lang="ru-RU" sz="90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20.Для эффективного выполнения указанной трудовой функции учителю необходимо усвоить ряд фундаментальных понятий из психологии личности, возрастной и педагогической психологии: Гражданская и социальная идентичность.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· Уважение прав и свобод личности.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· Система ценностей личности.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000" dirty="0">
                          <a:latin typeface="Calibri"/>
                          <a:ea typeface="Times New Roman"/>
                        </a:rPr>
                        <a:t>· Образцы и нормы </a:t>
                      </a:r>
                      <a:r>
                        <a:rPr lang="ru-RU" sz="1000" dirty="0" err="1">
                          <a:latin typeface="Calibri"/>
                          <a:ea typeface="Times New Roman"/>
                        </a:rPr>
                        <a:t>просоциального</a:t>
                      </a:r>
                      <a:r>
                        <a:rPr lang="ru-RU" sz="1000" dirty="0">
                          <a:latin typeface="Calibri"/>
                          <a:ea typeface="Times New Roman"/>
                        </a:rPr>
                        <a:t> поведения, в том числе в виртуальной и поликультурной среде.</a:t>
                      </a: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13897" marR="13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594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C31"/>
                </a:solidFill>
              </a:rPr>
              <a:t>Спасибо за внимание </a:t>
            </a:r>
          </a:p>
          <a:p>
            <a:pPr algn="ctr"/>
            <a:r>
              <a:rPr lang="ru-RU" sz="3200" b="1" i="1" dirty="0" smtClean="0">
                <a:solidFill>
                  <a:srgbClr val="006C31"/>
                </a:solidFill>
              </a:rPr>
              <a:t>к «Профессиональному стандарту педагога»</a:t>
            </a:r>
            <a:endParaRPr lang="ru-RU" sz="3200" b="1" i="1" dirty="0">
              <a:solidFill>
                <a:srgbClr val="006C31"/>
              </a:solidFill>
            </a:endParaRPr>
          </a:p>
        </p:txBody>
      </p:sp>
      <p:pic>
        <p:nvPicPr>
          <p:cNvPr id="32770" name="Picture 2" descr="C:\Users\73B5~1\AppData\Local\Temp\Rar$DIa0.733\DSCN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47102"/>
            <a:ext cx="2483768" cy="1862826"/>
          </a:xfrm>
          <a:prstGeom prst="rect">
            <a:avLst/>
          </a:prstGeom>
          <a:noFill/>
        </p:spPr>
      </p:pic>
      <p:pic>
        <p:nvPicPr>
          <p:cNvPr id="32771" name="Picture 3" descr="C:\Users\73B5~1\AppData\Local\Temp\Rar$DIa0.787\DSCN0077.JPG"/>
          <p:cNvPicPr>
            <a:picLocks noChangeAspect="1" noChangeArrowheads="1"/>
          </p:cNvPicPr>
          <p:nvPr/>
        </p:nvPicPr>
        <p:blipFill>
          <a:blip r:embed="rId3" cstate="print"/>
          <a:srcRect l="21930" t="21625"/>
          <a:stretch>
            <a:fillRect/>
          </a:stretch>
        </p:blipFill>
        <p:spPr bwMode="auto">
          <a:xfrm>
            <a:off x="323528" y="2348880"/>
            <a:ext cx="2531773" cy="2108951"/>
          </a:xfrm>
          <a:prstGeom prst="rect">
            <a:avLst/>
          </a:prstGeom>
          <a:noFill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614741" cy="19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824536" cy="618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C31"/>
                </a:solidFill>
              </a:rPr>
              <a:t>Задачи:</a:t>
            </a:r>
            <a:endParaRPr lang="ru-RU" sz="2000" dirty="0" smtClean="0">
              <a:solidFill>
                <a:srgbClr val="006C31"/>
              </a:solidFill>
            </a:endParaRPr>
          </a:p>
          <a:p>
            <a:r>
              <a:rPr lang="ru-RU" sz="2400" dirty="0" smtClean="0">
                <a:solidFill>
                  <a:srgbClr val="006C31"/>
                </a:solidFill>
              </a:rPr>
              <a:t>1.подготовка соответствующей законодательной  документации;</a:t>
            </a:r>
          </a:p>
          <a:p>
            <a:r>
              <a:rPr lang="ru-RU" sz="2400" dirty="0" smtClean="0">
                <a:solidFill>
                  <a:srgbClr val="006C31"/>
                </a:solidFill>
              </a:rPr>
              <a:t>2.изменение стандартов подготовки и переподготовки учителя;</a:t>
            </a:r>
          </a:p>
          <a:p>
            <a:r>
              <a:rPr lang="ru-RU" sz="2400" dirty="0" smtClean="0">
                <a:solidFill>
                  <a:srgbClr val="006C31"/>
                </a:solidFill>
              </a:rPr>
              <a:t>3.оказание информационной, правовой, методической и иной поддержки учителям школы;</a:t>
            </a:r>
          </a:p>
          <a:p>
            <a:r>
              <a:rPr lang="ru-RU" sz="2400" dirty="0" smtClean="0">
                <a:solidFill>
                  <a:srgbClr val="006C31"/>
                </a:solidFill>
              </a:rPr>
              <a:t>4. расширение открытости образовательного пространства школы;</a:t>
            </a:r>
          </a:p>
          <a:p>
            <a:r>
              <a:rPr lang="ru-RU" sz="2400" dirty="0" smtClean="0">
                <a:solidFill>
                  <a:srgbClr val="006C31"/>
                </a:solidFill>
              </a:rPr>
              <a:t>5.создание эффективных вариантов мониторинга, позволяющих  менять качество обучения.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0242" name="Picture 2" descr="http://school-189.nios.ru/galary/sm_1386837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4664"/>
            <a:ext cx="2016224" cy="1512168"/>
          </a:xfrm>
          <a:prstGeom prst="rect">
            <a:avLst/>
          </a:prstGeom>
          <a:noFill/>
        </p:spPr>
      </p:pic>
      <p:pic>
        <p:nvPicPr>
          <p:cNvPr id="10244" name="Picture 4" descr="http://s189.alex-weber.ru/galary/1385827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194690" cy="1464042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10059" r="10214"/>
          <a:stretch>
            <a:fillRect/>
          </a:stretch>
        </p:blipFill>
        <p:spPr bwMode="auto">
          <a:xfrm>
            <a:off x="6458576" y="2132856"/>
            <a:ext cx="20679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Создание штатного расписания образовательных учреждений  согласно нормативно-правовых документов МО РФ для закрепления указанного статуса в правовом поле профессионального стандарта педагога.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10568"/>
            <a:ext cx="2952328" cy="22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78087"/>
            <a:ext cx="1944216" cy="23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0"/>
          <a:ext cx="8964488" cy="630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82244"/>
                <a:gridCol w="4482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Рекомендация по формированию  штатного расписания  «Профессионального стандарта педагога»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Штатное расписание школы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/>
                          <a:ea typeface="Times New Roman"/>
                        </a:rPr>
                        <a:t>Соответственно уровням образования, определяющим специфику педагогической деятельности, выделяются следующие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</a:rPr>
                        <a:t>специальности</a:t>
                      </a:r>
                      <a:r>
                        <a:rPr lang="ru-RU" sz="1600" u="none" dirty="0" smtClean="0">
                          <a:latin typeface="Calibri"/>
                          <a:ea typeface="Times New Roman"/>
                        </a:rPr>
                        <a:t>: </a:t>
                      </a:r>
                      <a:r>
                        <a:rPr lang="ru-RU" sz="2000" b="1" u="none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педагог начальной, основной и старшей школы. </a:t>
                      </a:r>
                      <a:r>
                        <a:rPr lang="ru-RU" sz="2400" b="1" u="none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В перспективе</a:t>
                      </a:r>
                      <a:r>
                        <a:rPr lang="ru-RU" sz="1600" u="none" dirty="0">
                          <a:latin typeface="Calibri"/>
                          <a:ea typeface="Times New Roman"/>
                        </a:rPr>
                        <a:t> предполагается расширить 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сферу применения профессионального стандарта педагога, введя специальности: </a:t>
                      </a:r>
                      <a:r>
                        <a:rPr lang="ru-RU" sz="1800" u="sng" dirty="0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педагог дополнительного образования</a:t>
                      </a:r>
                      <a:r>
                        <a:rPr lang="ru-RU" sz="1800" dirty="0">
                          <a:solidFill>
                            <a:srgbClr val="006C3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</a:rPr>
                        <a:t>Учитывая 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необходимость работы в образовательных организациях с детьми, имеющими проблемы в развитии и ограниченные возможности, </a:t>
                      </a: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планируется 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рассмотреть введение дополнительных специальностей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: </a:t>
                      </a:r>
                      <a:r>
                        <a:rPr lang="ru-RU" sz="1800" u="sng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педагог-психоло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г, специальный педагог (</a:t>
                      </a:r>
                      <a:r>
                        <a:rPr lang="ru-RU" sz="1800" u="sng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дефектолог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),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 осуществляющий свою деятельность в </a:t>
                      </a:r>
                      <a:r>
                        <a:rPr lang="ru-RU" sz="1600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массовой школе, </a:t>
                      </a:r>
                      <a:r>
                        <a:rPr lang="ru-RU" sz="1800" b="1" u="sng" dirty="0" err="1">
                          <a:solidFill>
                            <a:srgbClr val="00B050"/>
                          </a:solidFill>
                          <a:latin typeface="Calibri"/>
                          <a:ea typeface="Times New Roman"/>
                        </a:rPr>
                        <a:t>тьютор</a:t>
                      </a:r>
                      <a:r>
                        <a:rPr lang="ru-RU" sz="1600" u="sng" dirty="0">
                          <a:latin typeface="Calibri"/>
                          <a:ea typeface="Times New Roman"/>
                        </a:rPr>
                        <a:t>,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 оказывающий индивидуальную поддержку и сопровождение </a:t>
                      </a:r>
                      <a:r>
                        <a:rPr lang="ru-RU" sz="1600" b="1" i="1" dirty="0">
                          <a:latin typeface="Calibri"/>
                          <a:ea typeface="Times New Roman"/>
                        </a:rPr>
                        <a:t>ребенка-инвалида</a:t>
                      </a:r>
                      <a:r>
                        <a:rPr lang="ru-RU" sz="1600" dirty="0">
                          <a:latin typeface="Calibri"/>
                          <a:ea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                                      -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800" b="1" u="none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Педагог начальной, основной и старшей школы.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(школа 189 – 65 учителей,</a:t>
                      </a:r>
                      <a:r>
                        <a:rPr lang="ru-RU" sz="1800" b="0" baseline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 педагогов)</a:t>
                      </a:r>
                    </a:p>
                    <a:p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endParaRPr lang="ru-RU" sz="18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r>
                        <a:rPr lang="ru-RU" sz="1800" u="sng" dirty="0" smtClean="0">
                          <a:solidFill>
                            <a:srgbClr val="006C31"/>
                          </a:solidFill>
                          <a:latin typeface="+mn-lt"/>
                          <a:ea typeface="Times New Roman"/>
                        </a:rPr>
                        <a:t>педагог дополнительного образования</a:t>
                      </a:r>
                      <a:r>
                        <a:rPr lang="ru-RU" sz="1800" u="none" dirty="0" smtClean="0">
                          <a:solidFill>
                            <a:srgbClr val="006C31"/>
                          </a:solidFill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endParaRPr lang="ru-RU" sz="1800" dirty="0" smtClean="0">
                        <a:solidFill>
                          <a:srgbClr val="006C31"/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rgbClr val="006C31"/>
                        </a:solidFill>
                        <a:latin typeface="+mn-lt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u="sng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педагог-психоло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г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(189 школа - 7 психологов, второе образование учителя);</a:t>
                      </a:r>
                      <a:endParaRPr lang="ru-RU" sz="1800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</a:endParaRPr>
                    </a:p>
                    <a:p>
                      <a:endParaRPr lang="ru-RU" sz="1800" dirty="0" smtClean="0">
                        <a:solidFill>
                          <a:srgbClr val="00B050"/>
                        </a:solidFill>
                        <a:latin typeface="+mn-lt"/>
                        <a:ea typeface="Times New Roman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специальный педагог (</a:t>
                      </a:r>
                      <a:r>
                        <a:rPr lang="ru-RU" sz="1800" u="sng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дефектолог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)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–(189 школа – логопед),</a:t>
                      </a:r>
                    </a:p>
                    <a:p>
                      <a:endParaRPr lang="ru-RU" sz="18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r>
                        <a:rPr lang="ru-RU" sz="1800" b="1" u="none" dirty="0" err="1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Тьютор</a:t>
                      </a:r>
                      <a:r>
                        <a:rPr lang="ru-RU" sz="1800" b="1" u="none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800" b="0" u="none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</a:rPr>
                        <a:t>(189 школа руководитель интеллект-клуба )</a:t>
                      </a:r>
                      <a:endParaRPr lang="ru-RU" b="0" u="non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school-189.nios.ru/files/koncha/konch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995174"/>
            <a:ext cx="2483768" cy="1862826"/>
          </a:xfrm>
          <a:prstGeom prst="rect">
            <a:avLst/>
          </a:prstGeom>
          <a:noFill/>
        </p:spPr>
      </p:pic>
      <p:pic>
        <p:nvPicPr>
          <p:cNvPr id="7169" name="Picture 1" descr="C:\Users\73B5~1\AppData\Local\Temp\Rar$DIa0.746\DSCN0100.JPG"/>
          <p:cNvPicPr>
            <a:picLocks noChangeAspect="1" noChangeArrowheads="1"/>
          </p:cNvPicPr>
          <p:nvPr/>
        </p:nvPicPr>
        <p:blipFill>
          <a:blip r:embed="rId3" cstate="print"/>
          <a:srcRect l="17780"/>
          <a:stretch>
            <a:fillRect/>
          </a:stretch>
        </p:blipFill>
        <p:spPr bwMode="auto">
          <a:xfrm>
            <a:off x="6660232" y="0"/>
            <a:ext cx="2267744" cy="20685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18864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Критерии оценки качества деятельности педагога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980728"/>
          <a:ext cx="86409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3" name="Picture 5" descr="http://school-189.nios.ru/images/p19_clip_image03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91680" cy="2249935"/>
          </a:xfrm>
          <a:prstGeom prst="rect">
            <a:avLst/>
          </a:prstGeom>
          <a:noFill/>
        </p:spPr>
      </p:pic>
      <p:pic>
        <p:nvPicPr>
          <p:cNvPr id="7175" name="Picture 7" descr="http://school-189.nios.ru/images/p19_clip_image1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700808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Профессиональный рост педагога: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4.1. Проведение семинаров, мастер-классов районного, городского,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бластного  уровней.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4.2. Выступления на заседаниях МО, ПС, конференциях.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4.3. Создание учебных пособий, печатные работы,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разработка пособий для школьного сайта.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4.4. Участие в профессиональных конкурсах.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4.5. Аттестация.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4.6. Проведение открытых уроков для коллег, родителей.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4.7. Посещение семинаров, конференций, ярмарок.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4.8.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Наставничество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Критерии оценки качества деятельности </a:t>
            </a:r>
            <a:r>
              <a:rPr lang="ru-RU" sz="2800" b="1" dirty="0" smtClean="0">
                <a:solidFill>
                  <a:srgbClr val="C00000"/>
                </a:solidFill>
              </a:rPr>
              <a:t>педагога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(пример из опыта работы школы)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8126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Поэтапность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введения  профессионального стандарта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едагога        (из опыта работы 189 школы)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124744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Положение Совета школы в соответствии с требованиями Закона об образовании и рекомендациями профессионального стандарта педагога.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«Наполнение </a:t>
            </a:r>
            <a:r>
              <a:rPr lang="ru-RU" sz="2400" dirty="0" smtClean="0"/>
              <a:t>региональной и школьной компоненты профессионального стандарта педагога потребует совокупных творческих усилий учителей, администраторов, родительской общественности, экспертного сообщества и должно быть принято и утверждено на основе консенсуса».</a:t>
            </a:r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32386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school-189.nios.ru/galary/sm_1385423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356742" cy="180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</TotalTime>
  <Words>2713</Words>
  <Application>Microsoft Office PowerPoint</Application>
  <PresentationFormat>Экран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Поменяется ли Программа развития школы с внедрением ПСП 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43</cp:revision>
  <dcterms:created xsi:type="dcterms:W3CDTF">2013-12-12T09:51:21Z</dcterms:created>
  <dcterms:modified xsi:type="dcterms:W3CDTF">2013-12-12T13:00:58Z</dcterms:modified>
</cp:coreProperties>
</file>